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4.xml" ContentType="application/vnd.openxmlformats-officedocument.presentationml.tags+xml"/>
  <Override PartName="/ppt/notesSlides/notesSlide18.xml" ContentType="application/vnd.openxmlformats-officedocument.presentationml.notesSlide+xml"/>
  <Override PartName="/ppt/tags/tag5.xml" ContentType="application/vnd.openxmlformats-officedocument.presentationml.tags+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8"/>
  </p:notesMasterIdLst>
  <p:sldIdLst>
    <p:sldId id="256" r:id="rId3"/>
    <p:sldId id="291" r:id="rId4"/>
    <p:sldId id="257" r:id="rId5"/>
    <p:sldId id="292" r:id="rId6"/>
    <p:sldId id="293" r:id="rId7"/>
    <p:sldId id="286" r:id="rId8"/>
    <p:sldId id="287" r:id="rId9"/>
    <p:sldId id="266" r:id="rId10"/>
    <p:sldId id="263"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8" r:id="rId29"/>
    <p:sldId id="289" r:id="rId30"/>
    <p:sldId id="290" r:id="rId31"/>
    <p:sldId id="295" r:id="rId32"/>
    <p:sldId id="294" r:id="rId33"/>
    <p:sldId id="261" r:id="rId34"/>
    <p:sldId id="268" r:id="rId35"/>
    <p:sldId id="267" r:id="rId36"/>
    <p:sldId id="26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gyiski Jr., Gerald A. (DelDOT)" initials="NJGA(" lastIdx="1" clrIdx="0">
    <p:extLst>
      <p:ext uri="{19B8F6BF-5375-455C-9EA6-DF929625EA0E}">
        <p15:presenceInfo xmlns:p15="http://schemas.microsoft.com/office/powerpoint/2012/main" userId="S::Gerald.Nagyiski@delaware.gov::ecf139a9-f047-4ce3-86f0-2f9ae80ef1a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88855" autoAdjust="0"/>
  </p:normalViewPr>
  <p:slideViewPr>
    <p:cSldViewPr snapToGrid="0">
      <p:cViewPr varScale="1">
        <p:scale>
          <a:sx n="80" d="100"/>
          <a:sy n="80" d="100"/>
        </p:scale>
        <p:origin x="88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E18CB9-3D88-4B2F-B477-3765A33CCDF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CF58DF9D-2B70-4DEE-88E3-FE7B1C0B7AC3}">
      <dgm:prSet/>
      <dgm:spPr/>
      <dgm:t>
        <a:bodyPr/>
        <a:lstStyle/>
        <a:p>
          <a:r>
            <a:rPr lang="en-US" dirty="0"/>
            <a:t>Utility Manual revision to contain additional requirements related to emergency responses.</a:t>
          </a:r>
        </a:p>
      </dgm:t>
    </dgm:pt>
    <dgm:pt modelId="{BE4477D6-007A-4A72-867B-3F0C928D70E4}" type="parTrans" cxnId="{DF27465D-7AF0-4342-ADA0-C3E1D6B46F95}">
      <dgm:prSet/>
      <dgm:spPr/>
      <dgm:t>
        <a:bodyPr/>
        <a:lstStyle/>
        <a:p>
          <a:endParaRPr lang="en-US"/>
        </a:p>
      </dgm:t>
    </dgm:pt>
    <dgm:pt modelId="{32694641-9214-44E1-AC7C-0064742D1F86}" type="sibTrans" cxnId="{DF27465D-7AF0-4342-ADA0-C3E1D6B46F95}">
      <dgm:prSet/>
      <dgm:spPr/>
      <dgm:t>
        <a:bodyPr/>
        <a:lstStyle/>
        <a:p>
          <a:endParaRPr lang="en-US"/>
        </a:p>
      </dgm:t>
    </dgm:pt>
    <dgm:pt modelId="{88F14E7B-3688-4DC9-A9C9-02B24EECFA12}">
      <dgm:prSet/>
      <dgm:spPr/>
      <dgm:t>
        <a:bodyPr/>
        <a:lstStyle/>
        <a:p>
          <a:r>
            <a:rPr lang="en-US" dirty="0"/>
            <a:t>DelDOT is working to create a policy to address issues more immediately.</a:t>
          </a:r>
        </a:p>
      </dgm:t>
    </dgm:pt>
    <dgm:pt modelId="{D4824553-7A7D-447B-8AFE-8356CCBC886B}" type="parTrans" cxnId="{699FDEC5-3A48-4EFA-BF77-F8FA1DCBA849}">
      <dgm:prSet/>
      <dgm:spPr/>
      <dgm:t>
        <a:bodyPr/>
        <a:lstStyle/>
        <a:p>
          <a:endParaRPr lang="en-US"/>
        </a:p>
      </dgm:t>
    </dgm:pt>
    <dgm:pt modelId="{8C63D0D3-1069-4FB5-94CF-152EE94B1035}" type="sibTrans" cxnId="{699FDEC5-3A48-4EFA-BF77-F8FA1DCBA849}">
      <dgm:prSet/>
      <dgm:spPr/>
      <dgm:t>
        <a:bodyPr/>
        <a:lstStyle/>
        <a:p>
          <a:endParaRPr lang="en-US"/>
        </a:p>
      </dgm:t>
    </dgm:pt>
    <dgm:pt modelId="{702F65B7-C853-4FAC-B8FA-8A9E54892FD1}" type="pres">
      <dgm:prSet presAssocID="{54E18CB9-3D88-4B2F-B477-3765A33CCDFC}" presName="linear" presStyleCnt="0">
        <dgm:presLayoutVars>
          <dgm:animLvl val="lvl"/>
          <dgm:resizeHandles val="exact"/>
        </dgm:presLayoutVars>
      </dgm:prSet>
      <dgm:spPr/>
    </dgm:pt>
    <dgm:pt modelId="{302888E7-9921-4426-B6C8-04FB2C2EBFF0}" type="pres">
      <dgm:prSet presAssocID="{CF58DF9D-2B70-4DEE-88E3-FE7B1C0B7AC3}" presName="parentText" presStyleLbl="node1" presStyleIdx="0" presStyleCnt="2">
        <dgm:presLayoutVars>
          <dgm:chMax val="0"/>
          <dgm:bulletEnabled val="1"/>
        </dgm:presLayoutVars>
      </dgm:prSet>
      <dgm:spPr/>
    </dgm:pt>
    <dgm:pt modelId="{B833FDC5-297D-4F76-A51C-DBE291A88FF2}" type="pres">
      <dgm:prSet presAssocID="{32694641-9214-44E1-AC7C-0064742D1F86}" presName="spacer" presStyleCnt="0"/>
      <dgm:spPr/>
    </dgm:pt>
    <dgm:pt modelId="{FAF6EA5B-5BDF-4F42-822A-DD187DF49704}" type="pres">
      <dgm:prSet presAssocID="{88F14E7B-3688-4DC9-A9C9-02B24EECFA12}" presName="parentText" presStyleLbl="node1" presStyleIdx="1" presStyleCnt="2">
        <dgm:presLayoutVars>
          <dgm:chMax val="0"/>
          <dgm:bulletEnabled val="1"/>
        </dgm:presLayoutVars>
      </dgm:prSet>
      <dgm:spPr/>
    </dgm:pt>
  </dgm:ptLst>
  <dgm:cxnLst>
    <dgm:cxn modelId="{16902807-B753-4F70-96A2-6456715C3809}" type="presOf" srcId="{88F14E7B-3688-4DC9-A9C9-02B24EECFA12}" destId="{FAF6EA5B-5BDF-4F42-822A-DD187DF49704}" srcOrd="0" destOrd="0" presId="urn:microsoft.com/office/officeart/2005/8/layout/vList2"/>
    <dgm:cxn modelId="{DF27465D-7AF0-4342-ADA0-C3E1D6B46F95}" srcId="{54E18CB9-3D88-4B2F-B477-3765A33CCDFC}" destId="{CF58DF9D-2B70-4DEE-88E3-FE7B1C0B7AC3}" srcOrd="0" destOrd="0" parTransId="{BE4477D6-007A-4A72-867B-3F0C928D70E4}" sibTransId="{32694641-9214-44E1-AC7C-0064742D1F86}"/>
    <dgm:cxn modelId="{B5F40344-B866-4EA5-95E7-9E6DE90C3807}" type="presOf" srcId="{54E18CB9-3D88-4B2F-B477-3765A33CCDFC}" destId="{702F65B7-C853-4FAC-B8FA-8A9E54892FD1}" srcOrd="0" destOrd="0" presId="urn:microsoft.com/office/officeart/2005/8/layout/vList2"/>
    <dgm:cxn modelId="{699FDEC5-3A48-4EFA-BF77-F8FA1DCBA849}" srcId="{54E18CB9-3D88-4B2F-B477-3765A33CCDFC}" destId="{88F14E7B-3688-4DC9-A9C9-02B24EECFA12}" srcOrd="1" destOrd="0" parTransId="{D4824553-7A7D-447B-8AFE-8356CCBC886B}" sibTransId="{8C63D0D3-1069-4FB5-94CF-152EE94B1035}"/>
    <dgm:cxn modelId="{733ADBFB-FB36-49B4-9C19-3D9C945B1273}" type="presOf" srcId="{CF58DF9D-2B70-4DEE-88E3-FE7B1C0B7AC3}" destId="{302888E7-9921-4426-B6C8-04FB2C2EBFF0}" srcOrd="0" destOrd="0" presId="urn:microsoft.com/office/officeart/2005/8/layout/vList2"/>
    <dgm:cxn modelId="{74E79592-917C-45EA-A371-FE53AC29E0AC}" type="presParOf" srcId="{702F65B7-C853-4FAC-B8FA-8A9E54892FD1}" destId="{302888E7-9921-4426-B6C8-04FB2C2EBFF0}" srcOrd="0" destOrd="0" presId="urn:microsoft.com/office/officeart/2005/8/layout/vList2"/>
    <dgm:cxn modelId="{507E8F0B-228C-4BDE-8778-A906C02D3E59}" type="presParOf" srcId="{702F65B7-C853-4FAC-B8FA-8A9E54892FD1}" destId="{B833FDC5-297D-4F76-A51C-DBE291A88FF2}" srcOrd="1" destOrd="0" presId="urn:microsoft.com/office/officeart/2005/8/layout/vList2"/>
    <dgm:cxn modelId="{E3CB6FD4-5A6E-48E4-A6AF-3BC0B68DC5ED}" type="presParOf" srcId="{702F65B7-C853-4FAC-B8FA-8A9E54892FD1}" destId="{FAF6EA5B-5BDF-4F42-822A-DD187DF49704}"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2888E7-9921-4426-B6C8-04FB2C2EBFF0}">
      <dsp:nvSpPr>
        <dsp:cNvPr id="0" name=""/>
        <dsp:cNvSpPr/>
      </dsp:nvSpPr>
      <dsp:spPr>
        <a:xfrm>
          <a:off x="0" y="72329"/>
          <a:ext cx="5811128" cy="271205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a:t>Utility Manual revision to contain additional requirements related to emergency responses.</a:t>
          </a:r>
        </a:p>
      </dsp:txBody>
      <dsp:txXfrm>
        <a:off x="132392" y="204721"/>
        <a:ext cx="5546344" cy="2447275"/>
      </dsp:txXfrm>
    </dsp:sp>
    <dsp:sp modelId="{FAF6EA5B-5BDF-4F42-822A-DD187DF49704}">
      <dsp:nvSpPr>
        <dsp:cNvPr id="0" name=""/>
        <dsp:cNvSpPr/>
      </dsp:nvSpPr>
      <dsp:spPr>
        <a:xfrm>
          <a:off x="0" y="2893829"/>
          <a:ext cx="5811128" cy="2712059"/>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a:t>DelDOT is working to create a policy to address issues more immediately.</a:t>
          </a:r>
        </a:p>
      </dsp:txBody>
      <dsp:txXfrm>
        <a:off x="132392" y="3026221"/>
        <a:ext cx="5546344" cy="244727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7EB18F-08C6-4EF8-841A-569B4733CC57}" type="datetimeFigureOut">
              <a:rPr lang="en-US" smtClean="0"/>
              <a:t>2/18/2022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4B55E7-BBB5-4B83-8538-16ADD255CA14}" type="slidenum">
              <a:rPr lang="en-US" smtClean="0"/>
              <a:t>‹#›</a:t>
            </a:fld>
            <a:endParaRPr lang="en-US"/>
          </a:p>
        </p:txBody>
      </p:sp>
    </p:spTree>
    <p:extLst>
      <p:ext uri="{BB962C8B-B14F-4D97-AF65-F5344CB8AC3E}">
        <p14:creationId xmlns:p14="http://schemas.microsoft.com/office/powerpoint/2010/main" val="1177776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What option below illustrates an emergency?
https://www.polleverywhere.com/multiple_choice_polls/e4P1wYeofiVpwnKDvSHAu?state=opened&amp;flow=Default&amp;onscreen=persist</a:t>
            </a:r>
          </a:p>
        </p:txBody>
      </p:sp>
      <p:sp>
        <p:nvSpPr>
          <p:cNvPr id="4" name="Slide Number Placeholder 3"/>
          <p:cNvSpPr>
            <a:spLocks noGrp="1"/>
          </p:cNvSpPr>
          <p:nvPr>
            <p:ph type="sldNum" sz="quarter" idx="5"/>
          </p:nvPr>
        </p:nvSpPr>
        <p:spPr/>
        <p:txBody>
          <a:bodyPr/>
          <a:lstStyle/>
          <a:p>
            <a:fld id="{3F4B55E7-BBB5-4B83-8538-16ADD255CA14}" type="slidenum">
              <a:rPr lang="en-US" smtClean="0"/>
              <a:t>2</a:t>
            </a:fld>
            <a:endParaRPr lang="en-US"/>
          </a:p>
        </p:txBody>
      </p:sp>
      <p:sp>
        <p:nvSpPr>
          <p:cNvPr id="5" name="TextBox 4">
            <a:extLst>
              <a:ext uri="{FF2B5EF4-FFF2-40B4-BE49-F238E27FC236}">
                <a16:creationId xmlns:a16="http://schemas.microsoft.com/office/drawing/2014/main" id="{15EA9ED2-8022-46BF-BDE9-076ED618D40C}"/>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818115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22F2AD-F7BB-4574-AEEE-CB380C098A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4456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22F2AD-F7BB-4574-AEEE-CB380C098A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9140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22F2AD-F7BB-4574-AEEE-CB380C098A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6767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22F2AD-F7BB-4574-AEEE-CB380C098A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0489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22F2AD-F7BB-4574-AEEE-CB380C098A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65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22F2AD-F7BB-4574-AEEE-CB380C098A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9008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22F2AD-F7BB-4574-AEEE-CB380C098A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7695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22F2AD-F7BB-4574-AEEE-CB380C098A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99871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What is an acceptable utility response time in an emergency situation?
https://www.polleverywhere.com/free_text_polls/a0tyt9bhrWOFV4j0Ggkss</a:t>
            </a:r>
          </a:p>
        </p:txBody>
      </p:sp>
      <p:sp>
        <p:nvSpPr>
          <p:cNvPr id="4" name="Slide Number Placeholder 3"/>
          <p:cNvSpPr>
            <a:spLocks noGrp="1"/>
          </p:cNvSpPr>
          <p:nvPr>
            <p:ph type="sldNum" sz="quarter" idx="5"/>
          </p:nvPr>
        </p:nvSpPr>
        <p:spPr/>
        <p:txBody>
          <a:bodyPr/>
          <a:lstStyle/>
          <a:p>
            <a:fld id="{3F4B55E7-BBB5-4B83-8538-16ADD255CA14}" type="slidenum">
              <a:rPr lang="en-US" smtClean="0"/>
              <a:t>30</a:t>
            </a:fld>
            <a:endParaRPr lang="en-US"/>
          </a:p>
        </p:txBody>
      </p:sp>
      <p:sp>
        <p:nvSpPr>
          <p:cNvPr id="5" name="TextBox 4">
            <a:extLst>
              <a:ext uri="{FF2B5EF4-FFF2-40B4-BE49-F238E27FC236}">
                <a16:creationId xmlns:a16="http://schemas.microsoft.com/office/drawing/2014/main" id="{4CB7DF0E-422B-4D89-B675-9730461EBFDA}"/>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358385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What can be done to improve utility emergency response times?
https://www.polleverywhere.com/free_text_polls/A6qt4FePnx2TjeS5r8KND</a:t>
            </a:r>
          </a:p>
        </p:txBody>
      </p:sp>
      <p:sp>
        <p:nvSpPr>
          <p:cNvPr id="4" name="Slide Number Placeholder 3"/>
          <p:cNvSpPr>
            <a:spLocks noGrp="1"/>
          </p:cNvSpPr>
          <p:nvPr>
            <p:ph type="sldNum" sz="quarter" idx="5"/>
          </p:nvPr>
        </p:nvSpPr>
        <p:spPr/>
        <p:txBody>
          <a:bodyPr/>
          <a:lstStyle/>
          <a:p>
            <a:fld id="{3F4B55E7-BBB5-4B83-8538-16ADD255CA14}" type="slidenum">
              <a:rPr lang="en-US" smtClean="0"/>
              <a:t>31</a:t>
            </a:fld>
            <a:endParaRPr lang="en-US"/>
          </a:p>
        </p:txBody>
      </p:sp>
      <p:sp>
        <p:nvSpPr>
          <p:cNvPr id="5" name="TextBox 4">
            <a:extLst>
              <a:ext uri="{FF2B5EF4-FFF2-40B4-BE49-F238E27FC236}">
                <a16:creationId xmlns:a16="http://schemas.microsoft.com/office/drawing/2014/main" id="{F8AAB4D5-2F67-4A40-B037-580F1A6FE532}"/>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362414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What are some challenges associated with emergency responses?
https://www.polleverywhere.com/free_text_polls/nN6zx2EIr2SLD6Rag25nj</a:t>
            </a:r>
          </a:p>
        </p:txBody>
      </p:sp>
      <p:sp>
        <p:nvSpPr>
          <p:cNvPr id="4" name="Slide Number Placeholder 3"/>
          <p:cNvSpPr>
            <a:spLocks noGrp="1"/>
          </p:cNvSpPr>
          <p:nvPr>
            <p:ph type="sldNum" sz="quarter" idx="5"/>
          </p:nvPr>
        </p:nvSpPr>
        <p:spPr/>
        <p:txBody>
          <a:bodyPr/>
          <a:lstStyle/>
          <a:p>
            <a:fld id="{3F4B55E7-BBB5-4B83-8538-16ADD255CA14}" type="slidenum">
              <a:rPr lang="en-US" smtClean="0"/>
              <a:t>4</a:t>
            </a:fld>
            <a:endParaRPr lang="en-US"/>
          </a:p>
        </p:txBody>
      </p:sp>
      <p:sp>
        <p:nvSpPr>
          <p:cNvPr id="5" name="TextBox 4">
            <a:extLst>
              <a:ext uri="{FF2B5EF4-FFF2-40B4-BE49-F238E27FC236}">
                <a16:creationId xmlns:a16="http://schemas.microsoft.com/office/drawing/2014/main" id="{329606C2-6653-49D6-A16B-40B7FF8AE28C}"/>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200073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Are emergency situations addressed as quickly as they should be by all parties?
https://www.polleverywhere.com/multiple_choice_polls/ezmGL2XlmBCCA34m4puT1?state=opened&amp;flow=Default&amp;onscreen=persist</a:t>
            </a:r>
          </a:p>
        </p:txBody>
      </p:sp>
      <p:sp>
        <p:nvSpPr>
          <p:cNvPr id="4" name="Slide Number Placeholder 3"/>
          <p:cNvSpPr>
            <a:spLocks noGrp="1"/>
          </p:cNvSpPr>
          <p:nvPr>
            <p:ph type="sldNum" sz="quarter" idx="5"/>
          </p:nvPr>
        </p:nvSpPr>
        <p:spPr/>
        <p:txBody>
          <a:bodyPr/>
          <a:lstStyle/>
          <a:p>
            <a:fld id="{3F4B55E7-BBB5-4B83-8538-16ADD255CA14}" type="slidenum">
              <a:rPr lang="en-US" smtClean="0"/>
              <a:t>5</a:t>
            </a:fld>
            <a:endParaRPr lang="en-US"/>
          </a:p>
        </p:txBody>
      </p:sp>
      <p:sp>
        <p:nvSpPr>
          <p:cNvPr id="5" name="TextBox 4">
            <a:extLst>
              <a:ext uri="{FF2B5EF4-FFF2-40B4-BE49-F238E27FC236}">
                <a16:creationId xmlns:a16="http://schemas.microsoft.com/office/drawing/2014/main" id="{9F2555CB-59CD-47CF-A9B1-5E062C2A15BE}"/>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555837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reason for providing this...that </a:t>
            </a:r>
            <a:r>
              <a:rPr lang="en-US" dirty="0" err="1"/>
              <a:t>establising</a:t>
            </a:r>
            <a:r>
              <a:rPr lang="en-US" dirty="0"/>
              <a:t> a defined path for motorist around the incident helps protect the utility workers and lesions driver frustrations.  Providing guidance around the incident scene also reduces the chance for secondary crashes.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22F2AD-F7BB-4574-AEEE-CB380C098A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7607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22F2AD-F7BB-4574-AEEE-CB380C098A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461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22F2AD-F7BB-4574-AEEE-CB380C098A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31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22F2AD-F7BB-4574-AEEE-CB380C098A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4878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22F2AD-F7BB-4574-AEEE-CB380C098A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5042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22F2AD-F7BB-4574-AEEE-CB380C098A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3714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8FD1E-1B5E-4CD3-9374-FA5946D961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B98070-F208-4FB4-B9B7-6137B636D9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673088-755F-41E3-BA63-ECE86BF31758}"/>
              </a:ext>
            </a:extLst>
          </p:cNvPr>
          <p:cNvSpPr>
            <a:spLocks noGrp="1"/>
          </p:cNvSpPr>
          <p:nvPr>
            <p:ph type="dt" sz="half" idx="10"/>
          </p:nvPr>
        </p:nvSpPr>
        <p:spPr/>
        <p:txBody>
          <a:bodyPr/>
          <a:lstStyle/>
          <a:p>
            <a:fld id="{370F5115-14F8-4A3B-9AA7-6EC182973F58}" type="datetimeFigureOut">
              <a:rPr lang="en-US" smtClean="0"/>
              <a:t>2/18/2022</a:t>
            </a:fld>
            <a:endParaRPr lang="en-US"/>
          </a:p>
        </p:txBody>
      </p:sp>
      <p:sp>
        <p:nvSpPr>
          <p:cNvPr id="5" name="Footer Placeholder 4">
            <a:extLst>
              <a:ext uri="{FF2B5EF4-FFF2-40B4-BE49-F238E27FC236}">
                <a16:creationId xmlns:a16="http://schemas.microsoft.com/office/drawing/2014/main" id="{C7902DA8-BB3A-4FF0-BE9D-F1481A0917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574021-F852-40A0-9578-6FB4045AC51D}"/>
              </a:ext>
            </a:extLst>
          </p:cNvPr>
          <p:cNvSpPr>
            <a:spLocks noGrp="1"/>
          </p:cNvSpPr>
          <p:nvPr>
            <p:ph type="sldNum" sz="quarter" idx="12"/>
          </p:nvPr>
        </p:nvSpPr>
        <p:spPr/>
        <p:txBody>
          <a:bodyPr/>
          <a:lstStyle/>
          <a:p>
            <a:fld id="{0E2269D0-8261-47FD-BCE7-7078938800DD}" type="slidenum">
              <a:rPr lang="en-US" smtClean="0"/>
              <a:t>‹#›</a:t>
            </a:fld>
            <a:endParaRPr lang="en-US"/>
          </a:p>
        </p:txBody>
      </p:sp>
    </p:spTree>
    <p:extLst>
      <p:ext uri="{BB962C8B-B14F-4D97-AF65-F5344CB8AC3E}">
        <p14:creationId xmlns:p14="http://schemas.microsoft.com/office/powerpoint/2010/main" val="755906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A8DF9-D44A-4885-8D26-FE3C72A74F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8A3089-E7C6-4F41-AD3E-FBE130C220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E9E11D-289D-4708-9228-97D137F1A78E}"/>
              </a:ext>
            </a:extLst>
          </p:cNvPr>
          <p:cNvSpPr>
            <a:spLocks noGrp="1"/>
          </p:cNvSpPr>
          <p:nvPr>
            <p:ph type="dt" sz="half" idx="10"/>
          </p:nvPr>
        </p:nvSpPr>
        <p:spPr/>
        <p:txBody>
          <a:bodyPr/>
          <a:lstStyle/>
          <a:p>
            <a:fld id="{370F5115-14F8-4A3B-9AA7-6EC182973F58}" type="datetimeFigureOut">
              <a:rPr lang="en-US" smtClean="0"/>
              <a:t>2/18/2022</a:t>
            </a:fld>
            <a:endParaRPr lang="en-US"/>
          </a:p>
        </p:txBody>
      </p:sp>
      <p:sp>
        <p:nvSpPr>
          <p:cNvPr id="5" name="Footer Placeholder 4">
            <a:extLst>
              <a:ext uri="{FF2B5EF4-FFF2-40B4-BE49-F238E27FC236}">
                <a16:creationId xmlns:a16="http://schemas.microsoft.com/office/drawing/2014/main" id="{AED0BF2B-5207-45BB-AA80-097A685029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9885C4-6B38-4A30-B60A-F51F3EDF00CC}"/>
              </a:ext>
            </a:extLst>
          </p:cNvPr>
          <p:cNvSpPr>
            <a:spLocks noGrp="1"/>
          </p:cNvSpPr>
          <p:nvPr>
            <p:ph type="sldNum" sz="quarter" idx="12"/>
          </p:nvPr>
        </p:nvSpPr>
        <p:spPr/>
        <p:txBody>
          <a:bodyPr/>
          <a:lstStyle/>
          <a:p>
            <a:fld id="{0E2269D0-8261-47FD-BCE7-7078938800DD}" type="slidenum">
              <a:rPr lang="en-US" smtClean="0"/>
              <a:t>‹#›</a:t>
            </a:fld>
            <a:endParaRPr lang="en-US"/>
          </a:p>
        </p:txBody>
      </p:sp>
    </p:spTree>
    <p:extLst>
      <p:ext uri="{BB962C8B-B14F-4D97-AF65-F5344CB8AC3E}">
        <p14:creationId xmlns:p14="http://schemas.microsoft.com/office/powerpoint/2010/main" val="2807881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794BC8-C2B7-49CB-9466-0D2585B126E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423135-9212-443B-8771-A73DB188093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AE6B98-310C-4C97-B40D-6AEB5A13ECD5}"/>
              </a:ext>
            </a:extLst>
          </p:cNvPr>
          <p:cNvSpPr>
            <a:spLocks noGrp="1"/>
          </p:cNvSpPr>
          <p:nvPr>
            <p:ph type="dt" sz="half" idx="10"/>
          </p:nvPr>
        </p:nvSpPr>
        <p:spPr/>
        <p:txBody>
          <a:bodyPr/>
          <a:lstStyle/>
          <a:p>
            <a:fld id="{370F5115-14F8-4A3B-9AA7-6EC182973F58}" type="datetimeFigureOut">
              <a:rPr lang="en-US" smtClean="0"/>
              <a:t>2/18/2022</a:t>
            </a:fld>
            <a:endParaRPr lang="en-US"/>
          </a:p>
        </p:txBody>
      </p:sp>
      <p:sp>
        <p:nvSpPr>
          <p:cNvPr id="5" name="Footer Placeholder 4">
            <a:extLst>
              <a:ext uri="{FF2B5EF4-FFF2-40B4-BE49-F238E27FC236}">
                <a16:creationId xmlns:a16="http://schemas.microsoft.com/office/drawing/2014/main" id="{2DBAC1A1-551F-47ED-A8BC-2EEA762482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8334F0-3DE8-45FE-AE97-B9BBFE7DA0A3}"/>
              </a:ext>
            </a:extLst>
          </p:cNvPr>
          <p:cNvSpPr>
            <a:spLocks noGrp="1"/>
          </p:cNvSpPr>
          <p:nvPr>
            <p:ph type="sldNum" sz="quarter" idx="12"/>
          </p:nvPr>
        </p:nvSpPr>
        <p:spPr/>
        <p:txBody>
          <a:bodyPr/>
          <a:lstStyle/>
          <a:p>
            <a:fld id="{0E2269D0-8261-47FD-BCE7-7078938800DD}" type="slidenum">
              <a:rPr lang="en-US" smtClean="0"/>
              <a:t>‹#›</a:t>
            </a:fld>
            <a:endParaRPr lang="en-US"/>
          </a:p>
        </p:txBody>
      </p:sp>
    </p:spTree>
    <p:extLst>
      <p:ext uri="{BB962C8B-B14F-4D97-AF65-F5344CB8AC3E}">
        <p14:creationId xmlns:p14="http://schemas.microsoft.com/office/powerpoint/2010/main" val="1339854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1A276DD5-5BDB-4F8B-B925-DC0737FA61E5}" type="datetimeFigureOut">
              <a:rPr lang="en-US" smtClean="0"/>
              <a:t>2/18/2022</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BACAA48F-3B8E-46DA-A6F7-B68C5818C3E6}" type="slidenum">
              <a:rPr lang="en-US" smtClean="0"/>
              <a:t>‹#›</a:t>
            </a:fld>
            <a:endParaRPr lang="en-US"/>
          </a:p>
        </p:txBody>
      </p:sp>
    </p:spTree>
    <p:extLst>
      <p:ext uri="{BB962C8B-B14F-4D97-AF65-F5344CB8AC3E}">
        <p14:creationId xmlns:p14="http://schemas.microsoft.com/office/powerpoint/2010/main" val="11695865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276DD5-5BDB-4F8B-B925-DC0737FA61E5}" type="datetimeFigureOut">
              <a:rPr lang="en-US" smtClean="0"/>
              <a:t>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AA48F-3B8E-46DA-A6F7-B68C5818C3E6}" type="slidenum">
              <a:rPr lang="en-US" smtClean="0"/>
              <a:t>‹#›</a:t>
            </a:fld>
            <a:endParaRPr lang="en-US"/>
          </a:p>
        </p:txBody>
      </p:sp>
    </p:spTree>
    <p:extLst>
      <p:ext uri="{BB962C8B-B14F-4D97-AF65-F5344CB8AC3E}">
        <p14:creationId xmlns:p14="http://schemas.microsoft.com/office/powerpoint/2010/main" val="4981597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276DD5-5BDB-4F8B-B925-DC0737FA61E5}" type="datetimeFigureOut">
              <a:rPr lang="en-US" smtClean="0"/>
              <a:t>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AA48F-3B8E-46DA-A6F7-B68C5818C3E6}" type="slidenum">
              <a:rPr lang="en-US" smtClean="0"/>
              <a:t>‹#›</a:t>
            </a:fld>
            <a:endParaRPr lang="en-US"/>
          </a:p>
        </p:txBody>
      </p:sp>
    </p:spTree>
    <p:extLst>
      <p:ext uri="{BB962C8B-B14F-4D97-AF65-F5344CB8AC3E}">
        <p14:creationId xmlns:p14="http://schemas.microsoft.com/office/powerpoint/2010/main" val="8778510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A276DD5-5BDB-4F8B-B925-DC0737FA61E5}" type="datetimeFigureOut">
              <a:rPr lang="en-US" smtClean="0"/>
              <a:t>2/18/2022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AA48F-3B8E-46DA-A6F7-B68C5818C3E6}" type="slidenum">
              <a:rPr lang="en-US" smtClean="0"/>
              <a:t>‹#›</a:t>
            </a:fld>
            <a:endParaRPr lang="en-US"/>
          </a:p>
        </p:txBody>
      </p:sp>
    </p:spTree>
    <p:extLst>
      <p:ext uri="{BB962C8B-B14F-4D97-AF65-F5344CB8AC3E}">
        <p14:creationId xmlns:p14="http://schemas.microsoft.com/office/powerpoint/2010/main" val="36503154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A276DD5-5BDB-4F8B-B925-DC0737FA61E5}" type="datetimeFigureOut">
              <a:rPr lang="en-US" smtClean="0"/>
              <a:t>2/18/2022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CAA48F-3B8E-46DA-A6F7-B68C5818C3E6}" type="slidenum">
              <a:rPr lang="en-US" smtClean="0"/>
              <a:t>‹#›</a:t>
            </a:fld>
            <a:endParaRPr lang="en-US"/>
          </a:p>
        </p:txBody>
      </p:sp>
    </p:spTree>
    <p:extLst>
      <p:ext uri="{BB962C8B-B14F-4D97-AF65-F5344CB8AC3E}">
        <p14:creationId xmlns:p14="http://schemas.microsoft.com/office/powerpoint/2010/main" val="36480175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A276DD5-5BDB-4F8B-B925-DC0737FA61E5}" type="datetimeFigureOut">
              <a:rPr lang="en-US" smtClean="0"/>
              <a:t>2/18/2022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CAA48F-3B8E-46DA-A6F7-B68C5818C3E6}" type="slidenum">
              <a:rPr lang="en-US" smtClean="0"/>
              <a:t>‹#›</a:t>
            </a:fld>
            <a:endParaRPr lang="en-US"/>
          </a:p>
        </p:txBody>
      </p:sp>
    </p:spTree>
    <p:extLst>
      <p:ext uri="{BB962C8B-B14F-4D97-AF65-F5344CB8AC3E}">
        <p14:creationId xmlns:p14="http://schemas.microsoft.com/office/powerpoint/2010/main" val="13708327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276DD5-5BDB-4F8B-B925-DC0737FA61E5}" type="datetimeFigureOut">
              <a:rPr lang="en-US" smtClean="0"/>
              <a:t>2/18/2022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CAA48F-3B8E-46DA-A6F7-B68C5818C3E6}" type="slidenum">
              <a:rPr lang="en-US" smtClean="0"/>
              <a:t>‹#›</a:t>
            </a:fld>
            <a:endParaRPr lang="en-US"/>
          </a:p>
        </p:txBody>
      </p:sp>
    </p:spTree>
    <p:extLst>
      <p:ext uri="{BB962C8B-B14F-4D97-AF65-F5344CB8AC3E}">
        <p14:creationId xmlns:p14="http://schemas.microsoft.com/office/powerpoint/2010/main" val="18296709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276DD5-5BDB-4F8B-B925-DC0737FA61E5}" type="datetimeFigureOut">
              <a:rPr lang="en-US" smtClean="0"/>
              <a:t>2/18/2022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AA48F-3B8E-46DA-A6F7-B68C5818C3E6}" type="slidenum">
              <a:rPr lang="en-US" smtClean="0"/>
              <a:t>‹#›</a:t>
            </a:fld>
            <a:endParaRPr lang="en-US"/>
          </a:p>
        </p:txBody>
      </p:sp>
    </p:spTree>
    <p:extLst>
      <p:ext uri="{BB962C8B-B14F-4D97-AF65-F5344CB8AC3E}">
        <p14:creationId xmlns:p14="http://schemas.microsoft.com/office/powerpoint/2010/main" val="3933692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7AC53-4F7C-412F-8315-135CDCE465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7BE326-EDDE-4231-859F-45580148CB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E447B5-4810-46EC-A826-D2886178F4A0}"/>
              </a:ext>
            </a:extLst>
          </p:cNvPr>
          <p:cNvSpPr>
            <a:spLocks noGrp="1"/>
          </p:cNvSpPr>
          <p:nvPr>
            <p:ph type="dt" sz="half" idx="10"/>
          </p:nvPr>
        </p:nvSpPr>
        <p:spPr/>
        <p:txBody>
          <a:bodyPr/>
          <a:lstStyle/>
          <a:p>
            <a:fld id="{370F5115-14F8-4A3B-9AA7-6EC182973F58}" type="datetimeFigureOut">
              <a:rPr lang="en-US" smtClean="0"/>
              <a:t>2/18/2022</a:t>
            </a:fld>
            <a:endParaRPr lang="en-US"/>
          </a:p>
        </p:txBody>
      </p:sp>
      <p:sp>
        <p:nvSpPr>
          <p:cNvPr id="5" name="Footer Placeholder 4">
            <a:extLst>
              <a:ext uri="{FF2B5EF4-FFF2-40B4-BE49-F238E27FC236}">
                <a16:creationId xmlns:a16="http://schemas.microsoft.com/office/drawing/2014/main" id="{90C8DC19-3C71-4336-B202-F4AAD11715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2BE212-DF3F-4586-846A-F33C83CCEA5B}"/>
              </a:ext>
            </a:extLst>
          </p:cNvPr>
          <p:cNvSpPr>
            <a:spLocks noGrp="1"/>
          </p:cNvSpPr>
          <p:nvPr>
            <p:ph type="sldNum" sz="quarter" idx="12"/>
          </p:nvPr>
        </p:nvSpPr>
        <p:spPr/>
        <p:txBody>
          <a:bodyPr/>
          <a:lstStyle/>
          <a:p>
            <a:fld id="{0E2269D0-8261-47FD-BCE7-7078938800DD}" type="slidenum">
              <a:rPr lang="en-US" smtClean="0"/>
              <a:t>‹#›</a:t>
            </a:fld>
            <a:endParaRPr lang="en-US"/>
          </a:p>
        </p:txBody>
      </p:sp>
    </p:spTree>
    <p:extLst>
      <p:ext uri="{BB962C8B-B14F-4D97-AF65-F5344CB8AC3E}">
        <p14:creationId xmlns:p14="http://schemas.microsoft.com/office/powerpoint/2010/main" val="36077618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276DD5-5BDB-4F8B-B925-DC0737FA61E5}" type="datetimeFigureOut">
              <a:rPr lang="en-US" smtClean="0"/>
              <a:t>2/18/2022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AA48F-3B8E-46DA-A6F7-B68C5818C3E6}" type="slidenum">
              <a:rPr lang="en-US" smtClean="0"/>
              <a:t>‹#›</a:t>
            </a:fld>
            <a:endParaRPr lang="en-US"/>
          </a:p>
        </p:txBody>
      </p:sp>
    </p:spTree>
    <p:extLst>
      <p:ext uri="{BB962C8B-B14F-4D97-AF65-F5344CB8AC3E}">
        <p14:creationId xmlns:p14="http://schemas.microsoft.com/office/powerpoint/2010/main" val="2836917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276DD5-5BDB-4F8B-B925-DC0737FA61E5}" type="datetimeFigureOut">
              <a:rPr lang="en-US" smtClean="0"/>
              <a:t>2/18/2022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AA48F-3B8E-46DA-A6F7-B68C5818C3E6}" type="slidenum">
              <a:rPr lang="en-US" smtClean="0"/>
              <a:t>‹#›</a:t>
            </a:fld>
            <a:endParaRPr lang="en-US"/>
          </a:p>
        </p:txBody>
      </p:sp>
    </p:spTree>
    <p:extLst>
      <p:ext uri="{BB962C8B-B14F-4D97-AF65-F5344CB8AC3E}">
        <p14:creationId xmlns:p14="http://schemas.microsoft.com/office/powerpoint/2010/main" val="838545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276DD5-5BDB-4F8B-B925-DC0737FA61E5}" type="datetimeFigureOut">
              <a:rPr lang="en-US" smtClean="0"/>
              <a:t>2/18/2022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AA48F-3B8E-46DA-A6F7-B68C5818C3E6}" type="slidenum">
              <a:rPr lang="en-US" smtClean="0"/>
              <a:t>‹#›</a:t>
            </a:fld>
            <a:endParaRPr lang="en-US"/>
          </a:p>
        </p:txBody>
      </p:sp>
    </p:spTree>
    <p:extLst>
      <p:ext uri="{BB962C8B-B14F-4D97-AF65-F5344CB8AC3E}">
        <p14:creationId xmlns:p14="http://schemas.microsoft.com/office/powerpoint/2010/main" val="395291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276DD5-5BDB-4F8B-B925-DC0737FA61E5}" type="datetimeFigureOut">
              <a:rPr lang="en-US" smtClean="0"/>
              <a:t>2/18/2022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AA48F-3B8E-46DA-A6F7-B68C5818C3E6}" type="slidenum">
              <a:rPr lang="en-US" smtClean="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7766911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276DD5-5BDB-4F8B-B925-DC0737FA61E5}" type="datetimeFigureOut">
              <a:rPr lang="en-US" smtClean="0"/>
              <a:t>2/18/2022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AA48F-3B8E-46DA-A6F7-B68C5818C3E6}" type="slidenum">
              <a:rPr lang="en-US" smtClean="0"/>
              <a:t>‹#›</a:t>
            </a:fld>
            <a:endParaRPr lang="en-US"/>
          </a:p>
        </p:txBody>
      </p:sp>
    </p:spTree>
    <p:extLst>
      <p:ext uri="{BB962C8B-B14F-4D97-AF65-F5344CB8AC3E}">
        <p14:creationId xmlns:p14="http://schemas.microsoft.com/office/powerpoint/2010/main" val="20646233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A276DD5-5BDB-4F8B-B925-DC0737FA61E5}" type="datetimeFigureOut">
              <a:rPr lang="en-US" smtClean="0"/>
              <a:t>2/18/2022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CAA48F-3B8E-46DA-A6F7-B68C5818C3E6}" type="slidenum">
              <a:rPr lang="en-US" smtClean="0"/>
              <a:t>‹#›</a:t>
            </a:fld>
            <a:endParaRPr lang="en-US"/>
          </a:p>
        </p:txBody>
      </p:sp>
    </p:spTree>
    <p:extLst>
      <p:ext uri="{BB962C8B-B14F-4D97-AF65-F5344CB8AC3E}">
        <p14:creationId xmlns:p14="http://schemas.microsoft.com/office/powerpoint/2010/main" val="28152429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A276DD5-5BDB-4F8B-B925-DC0737FA61E5}" type="datetimeFigureOut">
              <a:rPr lang="en-US" smtClean="0"/>
              <a:t>2/18/2022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CAA48F-3B8E-46DA-A6F7-B68C5818C3E6}" type="slidenum">
              <a:rPr lang="en-US" smtClean="0"/>
              <a:t>‹#›</a:t>
            </a:fld>
            <a:endParaRPr lang="en-US"/>
          </a:p>
        </p:txBody>
      </p:sp>
    </p:spTree>
    <p:extLst>
      <p:ext uri="{BB962C8B-B14F-4D97-AF65-F5344CB8AC3E}">
        <p14:creationId xmlns:p14="http://schemas.microsoft.com/office/powerpoint/2010/main" val="24951491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276DD5-5BDB-4F8B-B925-DC0737FA61E5}" type="datetimeFigureOut">
              <a:rPr lang="en-US" smtClean="0"/>
              <a:t>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AA48F-3B8E-46DA-A6F7-B68C5818C3E6}" type="slidenum">
              <a:rPr lang="en-US" smtClean="0"/>
              <a:t>‹#›</a:t>
            </a:fld>
            <a:endParaRPr lang="en-US"/>
          </a:p>
        </p:txBody>
      </p:sp>
    </p:spTree>
    <p:extLst>
      <p:ext uri="{BB962C8B-B14F-4D97-AF65-F5344CB8AC3E}">
        <p14:creationId xmlns:p14="http://schemas.microsoft.com/office/powerpoint/2010/main" val="31366151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276DD5-5BDB-4F8B-B925-DC0737FA61E5}" type="datetimeFigureOut">
              <a:rPr lang="en-US" smtClean="0"/>
              <a:t>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AA48F-3B8E-46DA-A6F7-B68C5818C3E6}" type="slidenum">
              <a:rPr lang="en-US" smtClean="0"/>
              <a:t>‹#›</a:t>
            </a:fld>
            <a:endParaRPr lang="en-US"/>
          </a:p>
        </p:txBody>
      </p:sp>
    </p:spTree>
    <p:extLst>
      <p:ext uri="{BB962C8B-B14F-4D97-AF65-F5344CB8AC3E}">
        <p14:creationId xmlns:p14="http://schemas.microsoft.com/office/powerpoint/2010/main" val="502513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F80AD-5B78-44E0-B8AD-982690CB24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4BBC7A-9916-4363-9504-690487F0D6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10768D-6345-45F7-9D58-1DEDAAD21483}"/>
              </a:ext>
            </a:extLst>
          </p:cNvPr>
          <p:cNvSpPr>
            <a:spLocks noGrp="1"/>
          </p:cNvSpPr>
          <p:nvPr>
            <p:ph type="dt" sz="half" idx="10"/>
          </p:nvPr>
        </p:nvSpPr>
        <p:spPr/>
        <p:txBody>
          <a:bodyPr/>
          <a:lstStyle/>
          <a:p>
            <a:fld id="{370F5115-14F8-4A3B-9AA7-6EC182973F58}" type="datetimeFigureOut">
              <a:rPr lang="en-US" smtClean="0"/>
              <a:t>2/18/2022</a:t>
            </a:fld>
            <a:endParaRPr lang="en-US"/>
          </a:p>
        </p:txBody>
      </p:sp>
      <p:sp>
        <p:nvSpPr>
          <p:cNvPr id="5" name="Footer Placeholder 4">
            <a:extLst>
              <a:ext uri="{FF2B5EF4-FFF2-40B4-BE49-F238E27FC236}">
                <a16:creationId xmlns:a16="http://schemas.microsoft.com/office/drawing/2014/main" id="{EFFEDF1E-FF32-4822-BFB2-04907791A6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5C5167-8195-4865-9204-53F91102C76A}"/>
              </a:ext>
            </a:extLst>
          </p:cNvPr>
          <p:cNvSpPr>
            <a:spLocks noGrp="1"/>
          </p:cNvSpPr>
          <p:nvPr>
            <p:ph type="sldNum" sz="quarter" idx="12"/>
          </p:nvPr>
        </p:nvSpPr>
        <p:spPr/>
        <p:txBody>
          <a:bodyPr/>
          <a:lstStyle/>
          <a:p>
            <a:fld id="{0E2269D0-8261-47FD-BCE7-7078938800DD}" type="slidenum">
              <a:rPr lang="en-US" smtClean="0"/>
              <a:t>‹#›</a:t>
            </a:fld>
            <a:endParaRPr lang="en-US"/>
          </a:p>
        </p:txBody>
      </p:sp>
    </p:spTree>
    <p:extLst>
      <p:ext uri="{BB962C8B-B14F-4D97-AF65-F5344CB8AC3E}">
        <p14:creationId xmlns:p14="http://schemas.microsoft.com/office/powerpoint/2010/main" val="2359685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6BB6E-8673-44ED-B0BC-B8FEF38485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FD1896-242D-4E0F-8FB8-575410B032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26C020-F496-4BB4-98B8-8729B44C4E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B2FD55C-0E01-4449-8E4C-1C45C509F6F3}"/>
              </a:ext>
            </a:extLst>
          </p:cNvPr>
          <p:cNvSpPr>
            <a:spLocks noGrp="1"/>
          </p:cNvSpPr>
          <p:nvPr>
            <p:ph type="dt" sz="half" idx="10"/>
          </p:nvPr>
        </p:nvSpPr>
        <p:spPr/>
        <p:txBody>
          <a:bodyPr/>
          <a:lstStyle/>
          <a:p>
            <a:fld id="{370F5115-14F8-4A3B-9AA7-6EC182973F58}" type="datetimeFigureOut">
              <a:rPr lang="en-US" smtClean="0"/>
              <a:t>2/18/2022</a:t>
            </a:fld>
            <a:endParaRPr lang="en-US"/>
          </a:p>
        </p:txBody>
      </p:sp>
      <p:sp>
        <p:nvSpPr>
          <p:cNvPr id="6" name="Footer Placeholder 5">
            <a:extLst>
              <a:ext uri="{FF2B5EF4-FFF2-40B4-BE49-F238E27FC236}">
                <a16:creationId xmlns:a16="http://schemas.microsoft.com/office/drawing/2014/main" id="{7A93BB17-A2A6-45A9-B118-567B1B53D4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EEFE97-AEE8-48AF-8671-B2B8E0BA1063}"/>
              </a:ext>
            </a:extLst>
          </p:cNvPr>
          <p:cNvSpPr>
            <a:spLocks noGrp="1"/>
          </p:cNvSpPr>
          <p:nvPr>
            <p:ph type="sldNum" sz="quarter" idx="12"/>
          </p:nvPr>
        </p:nvSpPr>
        <p:spPr/>
        <p:txBody>
          <a:bodyPr/>
          <a:lstStyle/>
          <a:p>
            <a:fld id="{0E2269D0-8261-47FD-BCE7-7078938800DD}" type="slidenum">
              <a:rPr lang="en-US" smtClean="0"/>
              <a:t>‹#›</a:t>
            </a:fld>
            <a:endParaRPr lang="en-US"/>
          </a:p>
        </p:txBody>
      </p:sp>
    </p:spTree>
    <p:extLst>
      <p:ext uri="{BB962C8B-B14F-4D97-AF65-F5344CB8AC3E}">
        <p14:creationId xmlns:p14="http://schemas.microsoft.com/office/powerpoint/2010/main" val="129396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8A510-C483-4FDC-8118-1A1717BAED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034E8B-1435-4DE9-A4B0-EFAA2F4942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23D494-F46C-46D6-B236-978248573B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32581D-43AB-4BB5-8FDF-703CED67B3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01424AB-120E-42DD-936E-A2E98ECDC1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F96949-7914-41C4-92FA-5045ABB68917}"/>
              </a:ext>
            </a:extLst>
          </p:cNvPr>
          <p:cNvSpPr>
            <a:spLocks noGrp="1"/>
          </p:cNvSpPr>
          <p:nvPr>
            <p:ph type="dt" sz="half" idx="10"/>
          </p:nvPr>
        </p:nvSpPr>
        <p:spPr/>
        <p:txBody>
          <a:bodyPr/>
          <a:lstStyle/>
          <a:p>
            <a:fld id="{370F5115-14F8-4A3B-9AA7-6EC182973F58}" type="datetimeFigureOut">
              <a:rPr lang="en-US" smtClean="0"/>
              <a:t>2/18/2022</a:t>
            </a:fld>
            <a:endParaRPr lang="en-US"/>
          </a:p>
        </p:txBody>
      </p:sp>
      <p:sp>
        <p:nvSpPr>
          <p:cNvPr id="8" name="Footer Placeholder 7">
            <a:extLst>
              <a:ext uri="{FF2B5EF4-FFF2-40B4-BE49-F238E27FC236}">
                <a16:creationId xmlns:a16="http://schemas.microsoft.com/office/drawing/2014/main" id="{0373EE00-495C-481F-AC3E-5855398A5F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E82B88-6958-46CD-BB61-EC5D5C92A85B}"/>
              </a:ext>
            </a:extLst>
          </p:cNvPr>
          <p:cNvSpPr>
            <a:spLocks noGrp="1"/>
          </p:cNvSpPr>
          <p:nvPr>
            <p:ph type="sldNum" sz="quarter" idx="12"/>
          </p:nvPr>
        </p:nvSpPr>
        <p:spPr/>
        <p:txBody>
          <a:bodyPr/>
          <a:lstStyle/>
          <a:p>
            <a:fld id="{0E2269D0-8261-47FD-BCE7-7078938800DD}" type="slidenum">
              <a:rPr lang="en-US" smtClean="0"/>
              <a:t>‹#›</a:t>
            </a:fld>
            <a:endParaRPr lang="en-US"/>
          </a:p>
        </p:txBody>
      </p:sp>
    </p:spTree>
    <p:extLst>
      <p:ext uri="{BB962C8B-B14F-4D97-AF65-F5344CB8AC3E}">
        <p14:creationId xmlns:p14="http://schemas.microsoft.com/office/powerpoint/2010/main" val="2884789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68610-99BB-4934-809C-734E8E2289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B5C243D-8EA9-4B2E-90AB-541CC986096E}"/>
              </a:ext>
            </a:extLst>
          </p:cNvPr>
          <p:cNvSpPr>
            <a:spLocks noGrp="1"/>
          </p:cNvSpPr>
          <p:nvPr>
            <p:ph type="dt" sz="half" idx="10"/>
          </p:nvPr>
        </p:nvSpPr>
        <p:spPr/>
        <p:txBody>
          <a:bodyPr/>
          <a:lstStyle/>
          <a:p>
            <a:fld id="{370F5115-14F8-4A3B-9AA7-6EC182973F58}" type="datetimeFigureOut">
              <a:rPr lang="en-US" smtClean="0"/>
              <a:t>2/18/2022</a:t>
            </a:fld>
            <a:endParaRPr lang="en-US"/>
          </a:p>
        </p:txBody>
      </p:sp>
      <p:sp>
        <p:nvSpPr>
          <p:cNvPr id="4" name="Footer Placeholder 3">
            <a:extLst>
              <a:ext uri="{FF2B5EF4-FFF2-40B4-BE49-F238E27FC236}">
                <a16:creationId xmlns:a16="http://schemas.microsoft.com/office/drawing/2014/main" id="{2E210AD5-BDB9-4187-BA60-BECA1C8549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7A08608-31FD-41D5-B1D7-2CF9E87DC7D7}"/>
              </a:ext>
            </a:extLst>
          </p:cNvPr>
          <p:cNvSpPr>
            <a:spLocks noGrp="1"/>
          </p:cNvSpPr>
          <p:nvPr>
            <p:ph type="sldNum" sz="quarter" idx="12"/>
          </p:nvPr>
        </p:nvSpPr>
        <p:spPr/>
        <p:txBody>
          <a:bodyPr/>
          <a:lstStyle/>
          <a:p>
            <a:fld id="{0E2269D0-8261-47FD-BCE7-7078938800DD}" type="slidenum">
              <a:rPr lang="en-US" smtClean="0"/>
              <a:t>‹#›</a:t>
            </a:fld>
            <a:endParaRPr lang="en-US"/>
          </a:p>
        </p:txBody>
      </p:sp>
    </p:spTree>
    <p:extLst>
      <p:ext uri="{BB962C8B-B14F-4D97-AF65-F5344CB8AC3E}">
        <p14:creationId xmlns:p14="http://schemas.microsoft.com/office/powerpoint/2010/main" val="3157227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6D80D2-35B0-43AD-ADC0-8DB0F08F9E07}"/>
              </a:ext>
            </a:extLst>
          </p:cNvPr>
          <p:cNvSpPr>
            <a:spLocks noGrp="1"/>
          </p:cNvSpPr>
          <p:nvPr>
            <p:ph type="dt" sz="half" idx="10"/>
          </p:nvPr>
        </p:nvSpPr>
        <p:spPr/>
        <p:txBody>
          <a:bodyPr/>
          <a:lstStyle/>
          <a:p>
            <a:fld id="{370F5115-14F8-4A3B-9AA7-6EC182973F58}" type="datetimeFigureOut">
              <a:rPr lang="en-US" smtClean="0"/>
              <a:t>2/18/2022</a:t>
            </a:fld>
            <a:endParaRPr lang="en-US"/>
          </a:p>
        </p:txBody>
      </p:sp>
      <p:sp>
        <p:nvSpPr>
          <p:cNvPr id="3" name="Footer Placeholder 2">
            <a:extLst>
              <a:ext uri="{FF2B5EF4-FFF2-40B4-BE49-F238E27FC236}">
                <a16:creationId xmlns:a16="http://schemas.microsoft.com/office/drawing/2014/main" id="{3FF2DCA4-768E-444A-B010-3C0B68B4C2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1E7F3F-5780-42E8-B1C0-509CCCE417F0}"/>
              </a:ext>
            </a:extLst>
          </p:cNvPr>
          <p:cNvSpPr>
            <a:spLocks noGrp="1"/>
          </p:cNvSpPr>
          <p:nvPr>
            <p:ph type="sldNum" sz="quarter" idx="12"/>
          </p:nvPr>
        </p:nvSpPr>
        <p:spPr/>
        <p:txBody>
          <a:bodyPr/>
          <a:lstStyle/>
          <a:p>
            <a:fld id="{0E2269D0-8261-47FD-BCE7-7078938800DD}" type="slidenum">
              <a:rPr lang="en-US" smtClean="0"/>
              <a:t>‹#›</a:t>
            </a:fld>
            <a:endParaRPr lang="en-US"/>
          </a:p>
        </p:txBody>
      </p:sp>
    </p:spTree>
    <p:extLst>
      <p:ext uri="{BB962C8B-B14F-4D97-AF65-F5344CB8AC3E}">
        <p14:creationId xmlns:p14="http://schemas.microsoft.com/office/powerpoint/2010/main" val="3766822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6FD7D-BEDF-4029-BB52-292DBE3AB5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91821E9-49E4-4930-9BBB-0E45D8C0F2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B593AE-D383-4168-A5DF-CC65D9453D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C19EFF-7E02-42D9-AA23-181347171C35}"/>
              </a:ext>
            </a:extLst>
          </p:cNvPr>
          <p:cNvSpPr>
            <a:spLocks noGrp="1"/>
          </p:cNvSpPr>
          <p:nvPr>
            <p:ph type="dt" sz="half" idx="10"/>
          </p:nvPr>
        </p:nvSpPr>
        <p:spPr/>
        <p:txBody>
          <a:bodyPr/>
          <a:lstStyle/>
          <a:p>
            <a:fld id="{370F5115-14F8-4A3B-9AA7-6EC182973F58}" type="datetimeFigureOut">
              <a:rPr lang="en-US" smtClean="0"/>
              <a:t>2/18/2022</a:t>
            </a:fld>
            <a:endParaRPr lang="en-US"/>
          </a:p>
        </p:txBody>
      </p:sp>
      <p:sp>
        <p:nvSpPr>
          <p:cNvPr id="6" name="Footer Placeholder 5">
            <a:extLst>
              <a:ext uri="{FF2B5EF4-FFF2-40B4-BE49-F238E27FC236}">
                <a16:creationId xmlns:a16="http://schemas.microsoft.com/office/drawing/2014/main" id="{DFE77BE5-B8F3-4ABD-A16F-67D4A6D384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2C8B14-4246-4EA9-B6EA-856CC9EA6618}"/>
              </a:ext>
            </a:extLst>
          </p:cNvPr>
          <p:cNvSpPr>
            <a:spLocks noGrp="1"/>
          </p:cNvSpPr>
          <p:nvPr>
            <p:ph type="sldNum" sz="quarter" idx="12"/>
          </p:nvPr>
        </p:nvSpPr>
        <p:spPr/>
        <p:txBody>
          <a:bodyPr/>
          <a:lstStyle/>
          <a:p>
            <a:fld id="{0E2269D0-8261-47FD-BCE7-7078938800DD}" type="slidenum">
              <a:rPr lang="en-US" smtClean="0"/>
              <a:t>‹#›</a:t>
            </a:fld>
            <a:endParaRPr lang="en-US"/>
          </a:p>
        </p:txBody>
      </p:sp>
    </p:spTree>
    <p:extLst>
      <p:ext uri="{BB962C8B-B14F-4D97-AF65-F5344CB8AC3E}">
        <p14:creationId xmlns:p14="http://schemas.microsoft.com/office/powerpoint/2010/main" val="542688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7E145-BFF9-45F3-9C59-A8C089AEF9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124671-EFB9-4262-B3B5-AB6E69829B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F145CC-B0B5-4A38-8636-5FBF860FDB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5393B2-E5F9-4018-9C6D-9224E6E0B908}"/>
              </a:ext>
            </a:extLst>
          </p:cNvPr>
          <p:cNvSpPr>
            <a:spLocks noGrp="1"/>
          </p:cNvSpPr>
          <p:nvPr>
            <p:ph type="dt" sz="half" idx="10"/>
          </p:nvPr>
        </p:nvSpPr>
        <p:spPr/>
        <p:txBody>
          <a:bodyPr/>
          <a:lstStyle/>
          <a:p>
            <a:fld id="{370F5115-14F8-4A3B-9AA7-6EC182973F58}" type="datetimeFigureOut">
              <a:rPr lang="en-US" smtClean="0"/>
              <a:t>2/18/2022</a:t>
            </a:fld>
            <a:endParaRPr lang="en-US"/>
          </a:p>
        </p:txBody>
      </p:sp>
      <p:sp>
        <p:nvSpPr>
          <p:cNvPr id="6" name="Footer Placeholder 5">
            <a:extLst>
              <a:ext uri="{FF2B5EF4-FFF2-40B4-BE49-F238E27FC236}">
                <a16:creationId xmlns:a16="http://schemas.microsoft.com/office/drawing/2014/main" id="{66362989-579F-4453-902A-517F7A52E8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BFE707-3D23-433D-B7B5-42382C897976}"/>
              </a:ext>
            </a:extLst>
          </p:cNvPr>
          <p:cNvSpPr>
            <a:spLocks noGrp="1"/>
          </p:cNvSpPr>
          <p:nvPr>
            <p:ph type="sldNum" sz="quarter" idx="12"/>
          </p:nvPr>
        </p:nvSpPr>
        <p:spPr/>
        <p:txBody>
          <a:bodyPr/>
          <a:lstStyle/>
          <a:p>
            <a:fld id="{0E2269D0-8261-47FD-BCE7-7078938800DD}" type="slidenum">
              <a:rPr lang="en-US" smtClean="0"/>
              <a:t>‹#›</a:t>
            </a:fld>
            <a:endParaRPr lang="en-US"/>
          </a:p>
        </p:txBody>
      </p:sp>
    </p:spTree>
    <p:extLst>
      <p:ext uri="{BB962C8B-B14F-4D97-AF65-F5344CB8AC3E}">
        <p14:creationId xmlns:p14="http://schemas.microsoft.com/office/powerpoint/2010/main" val="123139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3A5EB4-3E92-45D5-A463-65E30438EA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D6BE37-53AD-47C1-9A77-798F609CAD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050634-D059-44D5-A829-19AA4AEC5E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0F5115-14F8-4A3B-9AA7-6EC182973F58}" type="datetimeFigureOut">
              <a:rPr lang="en-US" smtClean="0"/>
              <a:t>2/18/2022</a:t>
            </a:fld>
            <a:endParaRPr lang="en-US"/>
          </a:p>
        </p:txBody>
      </p:sp>
      <p:sp>
        <p:nvSpPr>
          <p:cNvPr id="5" name="Footer Placeholder 4">
            <a:extLst>
              <a:ext uri="{FF2B5EF4-FFF2-40B4-BE49-F238E27FC236}">
                <a16:creationId xmlns:a16="http://schemas.microsoft.com/office/drawing/2014/main" id="{7FFCCFAC-4E94-409D-8174-43EBC9A471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D780B0-4EDA-417B-A82F-2AC9B070A8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2269D0-8261-47FD-BCE7-7078938800DD}" type="slidenum">
              <a:rPr lang="en-US" smtClean="0"/>
              <a:t>‹#›</a:t>
            </a:fld>
            <a:endParaRPr lang="en-US"/>
          </a:p>
        </p:txBody>
      </p:sp>
    </p:spTree>
    <p:extLst>
      <p:ext uri="{BB962C8B-B14F-4D97-AF65-F5344CB8AC3E}">
        <p14:creationId xmlns:p14="http://schemas.microsoft.com/office/powerpoint/2010/main" val="18371114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1A276DD5-5BDB-4F8B-B925-DC0737FA61E5}" type="datetimeFigureOut">
              <a:rPr lang="en-US" smtClean="0"/>
              <a:t>2/18/2022</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ACAA48F-3B8E-46DA-A6F7-B68C5818C3E6}" type="slidenum">
              <a:rPr lang="en-US" smtClean="0"/>
              <a:t>‹#›</a:t>
            </a:fld>
            <a:endParaRPr lang="en-US"/>
          </a:p>
        </p:txBody>
      </p:sp>
    </p:spTree>
    <p:extLst>
      <p:ext uri="{BB962C8B-B14F-4D97-AF65-F5344CB8AC3E}">
        <p14:creationId xmlns:p14="http://schemas.microsoft.com/office/powerpoint/2010/main" val="205237572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hyperlink" Target="https://deldot.gov/Publications/manuals/de_mutcd/index.shtml" TargetMode="External"/><Relationship Id="rId2" Type="http://schemas.openxmlformats.org/officeDocument/2006/relationships/image" Target="../media/image44.jpg"/><Relationship Id="rId1" Type="http://schemas.openxmlformats.org/officeDocument/2006/relationships/slideLayout" Target="../slideLayouts/slideLayout2.xml"/><Relationship Id="rId6" Type="http://schemas.openxmlformats.org/officeDocument/2006/relationships/hyperlink" Target="mailto:stephen.wright@delaware.gov" TargetMode="External"/><Relationship Id="rId5" Type="http://schemas.openxmlformats.org/officeDocument/2006/relationships/hyperlink" Target="mailto:gerald.Nagyiski@delaware.gov" TargetMode="External"/><Relationship Id="rId4" Type="http://schemas.openxmlformats.org/officeDocument/2006/relationships/hyperlink" Target="mailto:eric.cimo@delaware.gov"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5.jfif"/><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f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wet street with buildings on either side of it&#10;&#10;Description automatically generated with medium confidence">
            <a:extLst>
              <a:ext uri="{FF2B5EF4-FFF2-40B4-BE49-F238E27FC236}">
                <a16:creationId xmlns:a16="http://schemas.microsoft.com/office/drawing/2014/main" id="{A5609D95-40D2-49B8-8B6B-BE9125372303}"/>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a:stretch/>
        </p:blipFill>
        <p:spPr>
          <a:xfrm>
            <a:off x="-73132" y="10"/>
            <a:ext cx="12191979" cy="6857990"/>
          </a:xfrm>
          <a:prstGeom prst="rect">
            <a:avLst/>
          </a:prstGeom>
        </p:spPr>
      </p:pic>
      <p:sp>
        <p:nvSpPr>
          <p:cNvPr id="2" name="Title 1">
            <a:extLst>
              <a:ext uri="{FF2B5EF4-FFF2-40B4-BE49-F238E27FC236}">
                <a16:creationId xmlns:a16="http://schemas.microsoft.com/office/drawing/2014/main" id="{02FFC026-ED5A-4822-8DE4-475D729C4170}"/>
              </a:ext>
            </a:extLst>
          </p:cNvPr>
          <p:cNvSpPr>
            <a:spLocks noGrp="1"/>
          </p:cNvSpPr>
          <p:nvPr>
            <p:ph type="ctrTitle"/>
          </p:nvPr>
        </p:nvSpPr>
        <p:spPr>
          <a:xfrm>
            <a:off x="841249" y="941832"/>
            <a:ext cx="10506456" cy="2057400"/>
          </a:xfrm>
        </p:spPr>
        <p:txBody>
          <a:bodyPr vert="horz" lIns="91440" tIns="45720" rIns="91440" bIns="45720" rtlCol="0" anchor="b">
            <a:normAutofit/>
          </a:bodyPr>
          <a:lstStyle/>
          <a:p>
            <a:pPr algn="l"/>
            <a:r>
              <a:rPr lang="en-US" sz="5000"/>
              <a:t>Emergency Responses</a:t>
            </a:r>
          </a:p>
        </p:txBody>
      </p:sp>
      <p:sp>
        <p:nvSpPr>
          <p:cNvPr id="2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346D37D1-20BF-4035-885C-F3840F93574E}"/>
              </a:ext>
            </a:extLst>
          </p:cNvPr>
          <p:cNvSpPr>
            <a:spLocks noGrp="1"/>
          </p:cNvSpPr>
          <p:nvPr>
            <p:ph type="subTitle" idx="1"/>
          </p:nvPr>
        </p:nvSpPr>
        <p:spPr>
          <a:xfrm>
            <a:off x="841248" y="3502152"/>
            <a:ext cx="10506456" cy="2670048"/>
          </a:xfrm>
        </p:spPr>
        <p:txBody>
          <a:bodyPr vert="horz" lIns="91440" tIns="45720" rIns="91440" bIns="45720" rtlCol="0">
            <a:normAutofit/>
          </a:bodyPr>
          <a:lstStyle/>
          <a:p>
            <a:pPr indent="-228600" algn="l">
              <a:buFont typeface="Arial" panose="020B0604020202020204" pitchFamily="34" charset="0"/>
              <a:buChar char="•"/>
            </a:pPr>
            <a:r>
              <a:rPr lang="en-US" sz="2000" dirty="0"/>
              <a:t>Eric Cimo, DelDOT Utilities Engineer</a:t>
            </a:r>
          </a:p>
          <a:p>
            <a:pPr indent="-228600" algn="l">
              <a:buFont typeface="Arial" panose="020B0604020202020204" pitchFamily="34" charset="0"/>
              <a:buChar char="•"/>
            </a:pPr>
            <a:r>
              <a:rPr lang="en-US" sz="2000" dirty="0"/>
              <a:t>Jerry Nagyiski, DelDOT Chief Traffic Safety Officer</a:t>
            </a:r>
          </a:p>
          <a:p>
            <a:pPr indent="-228600" algn="l">
              <a:buFont typeface="Arial" panose="020B0604020202020204" pitchFamily="34" charset="0"/>
              <a:buChar char="•"/>
            </a:pPr>
            <a:r>
              <a:rPr lang="en-US" sz="2000" dirty="0"/>
              <a:t>Stephen Wright, Public Works Engineer, Canal District Public Works</a:t>
            </a:r>
          </a:p>
        </p:txBody>
      </p:sp>
    </p:spTree>
    <p:extLst>
      <p:ext uri="{BB962C8B-B14F-4D97-AF65-F5344CB8AC3E}">
        <p14:creationId xmlns:p14="http://schemas.microsoft.com/office/powerpoint/2010/main" val="2737987417"/>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C13BD-76E0-40EF-B1CE-8CA10E1C51D1}"/>
              </a:ext>
            </a:extLst>
          </p:cNvPr>
          <p:cNvSpPr>
            <a:spLocks noGrp="1"/>
          </p:cNvSpPr>
          <p:nvPr>
            <p:ph type="title"/>
          </p:nvPr>
        </p:nvSpPr>
        <p:spPr>
          <a:xfrm>
            <a:off x="838200" y="135512"/>
            <a:ext cx="10515600" cy="1325563"/>
          </a:xfrm>
        </p:spPr>
        <p:txBody>
          <a:bodyPr/>
          <a:lstStyle/>
          <a:p>
            <a:pPr algn="ctr"/>
            <a:r>
              <a:rPr lang="en-US" dirty="0"/>
              <a:t>DEMUTCD Part 6</a:t>
            </a:r>
          </a:p>
        </p:txBody>
      </p:sp>
      <p:sp>
        <p:nvSpPr>
          <p:cNvPr id="3" name="TextBox 2">
            <a:extLst>
              <a:ext uri="{FF2B5EF4-FFF2-40B4-BE49-F238E27FC236}">
                <a16:creationId xmlns:a16="http://schemas.microsoft.com/office/drawing/2014/main" id="{855DA4F1-7EFD-4684-8848-67C8EA1F0398}"/>
              </a:ext>
            </a:extLst>
          </p:cNvPr>
          <p:cNvSpPr txBox="1"/>
          <p:nvPr/>
        </p:nvSpPr>
        <p:spPr>
          <a:xfrm>
            <a:off x="838200" y="1570451"/>
            <a:ext cx="11681466"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w Cen MT" panose="020B0602020104020603"/>
                <a:ea typeface="+mn-ea"/>
                <a:cs typeface="+mn-cs"/>
              </a:rPr>
              <a:t>DEMUTCD Part 6 Section 6I.01 states:</a:t>
            </a:r>
          </a:p>
        </p:txBody>
      </p:sp>
      <p:sp>
        <p:nvSpPr>
          <p:cNvPr id="4" name="TextBox 3">
            <a:extLst>
              <a:ext uri="{FF2B5EF4-FFF2-40B4-BE49-F238E27FC236}">
                <a16:creationId xmlns:a16="http://schemas.microsoft.com/office/drawing/2014/main" id="{987FE5B5-EAB2-4D37-A664-CC496657FC5C}"/>
              </a:ext>
            </a:extLst>
          </p:cNvPr>
          <p:cNvSpPr txBox="1"/>
          <p:nvPr/>
        </p:nvSpPr>
        <p:spPr>
          <a:xfrm>
            <a:off x="2039038" y="3693235"/>
            <a:ext cx="135142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w Cen MT" panose="020B0602020104020603"/>
                <a:ea typeface="+mn-ea"/>
                <a:cs typeface="+mn-cs"/>
              </a:rPr>
              <a:t>A.  Major</a:t>
            </a:r>
          </a:p>
        </p:txBody>
      </p:sp>
      <p:sp>
        <p:nvSpPr>
          <p:cNvPr id="5" name="TextBox 4">
            <a:extLst>
              <a:ext uri="{FF2B5EF4-FFF2-40B4-BE49-F238E27FC236}">
                <a16:creationId xmlns:a16="http://schemas.microsoft.com/office/drawing/2014/main" id="{00CDC57E-D5C6-4596-9ADA-EFD420B0619A}"/>
              </a:ext>
            </a:extLst>
          </p:cNvPr>
          <p:cNvSpPr txBox="1"/>
          <p:nvPr/>
        </p:nvSpPr>
        <p:spPr>
          <a:xfrm>
            <a:off x="2039038" y="4410815"/>
            <a:ext cx="225197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w Cen MT" panose="020B0602020104020603"/>
                <a:ea typeface="+mn-ea"/>
                <a:cs typeface="+mn-cs"/>
              </a:rPr>
              <a:t>B.  Intermediate</a:t>
            </a:r>
          </a:p>
        </p:txBody>
      </p:sp>
      <p:sp>
        <p:nvSpPr>
          <p:cNvPr id="6" name="TextBox 5">
            <a:extLst>
              <a:ext uri="{FF2B5EF4-FFF2-40B4-BE49-F238E27FC236}">
                <a16:creationId xmlns:a16="http://schemas.microsoft.com/office/drawing/2014/main" id="{02F216E0-C408-42D1-A964-E9D25E4BB7AC}"/>
              </a:ext>
            </a:extLst>
          </p:cNvPr>
          <p:cNvSpPr txBox="1"/>
          <p:nvPr/>
        </p:nvSpPr>
        <p:spPr>
          <a:xfrm>
            <a:off x="2039038" y="5152064"/>
            <a:ext cx="154010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w Cen MT" panose="020B0602020104020603"/>
                <a:ea typeface="+mn-ea"/>
                <a:cs typeface="+mn-cs"/>
              </a:rPr>
              <a:t>C.  Minor</a:t>
            </a:r>
          </a:p>
        </p:txBody>
      </p:sp>
      <p:sp>
        <p:nvSpPr>
          <p:cNvPr id="7" name="TextBox 6">
            <a:extLst>
              <a:ext uri="{FF2B5EF4-FFF2-40B4-BE49-F238E27FC236}">
                <a16:creationId xmlns:a16="http://schemas.microsoft.com/office/drawing/2014/main" id="{73B524D6-4356-4987-82DD-1FFE1C2F88E2}"/>
              </a:ext>
            </a:extLst>
          </p:cNvPr>
          <p:cNvSpPr txBox="1"/>
          <p:nvPr/>
        </p:nvSpPr>
        <p:spPr>
          <a:xfrm>
            <a:off x="3191121" y="3696010"/>
            <a:ext cx="568201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w Cen MT" panose="020B0602020104020603"/>
                <a:ea typeface="+mn-ea"/>
                <a:cs typeface="+mn-cs"/>
              </a:rPr>
              <a:t>-expected duration of more than 2-hours</a:t>
            </a:r>
          </a:p>
        </p:txBody>
      </p:sp>
      <p:sp>
        <p:nvSpPr>
          <p:cNvPr id="10" name="TextBox 9">
            <a:extLst>
              <a:ext uri="{FF2B5EF4-FFF2-40B4-BE49-F238E27FC236}">
                <a16:creationId xmlns:a16="http://schemas.microsoft.com/office/drawing/2014/main" id="{89D5E9B0-D0F2-4EC7-B1D3-F280C7723BB6}"/>
              </a:ext>
            </a:extLst>
          </p:cNvPr>
          <p:cNvSpPr txBox="1"/>
          <p:nvPr/>
        </p:nvSpPr>
        <p:spPr>
          <a:xfrm>
            <a:off x="3967782" y="4424037"/>
            <a:ext cx="662247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w Cen MT" panose="020B0602020104020603"/>
                <a:ea typeface="+mn-ea"/>
                <a:cs typeface="+mn-cs"/>
              </a:rPr>
              <a:t>-expected duration of 30 minutes up to 2-hours</a:t>
            </a:r>
          </a:p>
        </p:txBody>
      </p:sp>
      <p:sp>
        <p:nvSpPr>
          <p:cNvPr id="11" name="TextBox 10">
            <a:extLst>
              <a:ext uri="{FF2B5EF4-FFF2-40B4-BE49-F238E27FC236}">
                <a16:creationId xmlns:a16="http://schemas.microsoft.com/office/drawing/2014/main" id="{DB4BF7BB-4EA6-40D4-8C66-8CA9DA9F0E8F}"/>
              </a:ext>
            </a:extLst>
          </p:cNvPr>
          <p:cNvSpPr txBox="1"/>
          <p:nvPr/>
        </p:nvSpPr>
        <p:spPr>
          <a:xfrm>
            <a:off x="3165023" y="5138842"/>
            <a:ext cx="565265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w Cen MT" panose="020B0602020104020603"/>
                <a:ea typeface="+mn-ea"/>
                <a:cs typeface="+mn-cs"/>
              </a:rPr>
              <a:t>-expected duration under 30 minutes</a:t>
            </a:r>
          </a:p>
        </p:txBody>
      </p:sp>
      <p:sp>
        <p:nvSpPr>
          <p:cNvPr id="8" name="TextBox 7">
            <a:extLst>
              <a:ext uri="{FF2B5EF4-FFF2-40B4-BE49-F238E27FC236}">
                <a16:creationId xmlns:a16="http://schemas.microsoft.com/office/drawing/2014/main" id="{88D0AA6D-33AD-49B0-BF01-A0100F43423F}"/>
              </a:ext>
            </a:extLst>
          </p:cNvPr>
          <p:cNvSpPr txBox="1"/>
          <p:nvPr/>
        </p:nvSpPr>
        <p:spPr>
          <a:xfrm>
            <a:off x="1429305" y="2168448"/>
            <a:ext cx="9924495"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w Cen MT" panose="020B0602020104020603"/>
                <a:ea typeface="+mn-ea"/>
                <a:cs typeface="+mn-cs"/>
              </a:rPr>
              <a:t>Traffic incidents can be divided into three general classes of duration, each of with has unique traffic control characteristics and needs.  These classes are:</a:t>
            </a:r>
          </a:p>
        </p:txBody>
      </p:sp>
    </p:spTree>
    <p:extLst>
      <p:ext uri="{BB962C8B-B14F-4D97-AF65-F5344CB8AC3E}">
        <p14:creationId xmlns:p14="http://schemas.microsoft.com/office/powerpoint/2010/main" val="4280138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2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fill="hold"/>
                                        <p:tgtEl>
                                          <p:spTgt spid="11"/>
                                        </p:tgtEl>
                                        <p:attrNameLst>
                                          <p:attrName>ppt_x</p:attrName>
                                        </p:attrNameLst>
                                      </p:cBhvr>
                                      <p:tavLst>
                                        <p:tav tm="0">
                                          <p:val>
                                            <p:strVal val="#ppt_x"/>
                                          </p:val>
                                        </p:tav>
                                        <p:tav tm="100000">
                                          <p:val>
                                            <p:strVal val="#ppt_x"/>
                                          </p:val>
                                        </p:tav>
                                      </p:tavLst>
                                    </p:anim>
                                    <p:anim calcmode="lin" valueType="num">
                                      <p:cBhvr additive="base">
                                        <p:cTn id="4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0" grpId="0"/>
      <p:bldP spid="11"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6486BCD-F1E3-4C76-80EE-143926F3D72D}"/>
              </a:ext>
            </a:extLst>
          </p:cNvPr>
          <p:cNvSpPr txBox="1"/>
          <p:nvPr/>
        </p:nvSpPr>
        <p:spPr>
          <a:xfrm>
            <a:off x="1073728" y="5443532"/>
            <a:ext cx="10432472"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w Cen MT" panose="020B0602020104020603"/>
                <a:ea typeface="+mn-ea"/>
                <a:cs typeface="+mn-cs"/>
              </a:rPr>
              <a:t>Most utility emergencies fall into the Major class</a:t>
            </a:r>
          </a:p>
        </p:txBody>
      </p:sp>
      <p:pic>
        <p:nvPicPr>
          <p:cNvPr id="6" name="Picture 5">
            <a:extLst>
              <a:ext uri="{FF2B5EF4-FFF2-40B4-BE49-F238E27FC236}">
                <a16:creationId xmlns:a16="http://schemas.microsoft.com/office/drawing/2014/main" id="{5FE0A633-4870-4F7B-A9C1-20A052F2A8D9}"/>
              </a:ext>
            </a:extLst>
          </p:cNvPr>
          <p:cNvPicPr>
            <a:picLocks noChangeAspect="1"/>
          </p:cNvPicPr>
          <p:nvPr/>
        </p:nvPicPr>
        <p:blipFill>
          <a:blip r:embed="rId2"/>
          <a:stretch>
            <a:fillRect/>
          </a:stretch>
        </p:blipFill>
        <p:spPr>
          <a:xfrm>
            <a:off x="3247085" y="1248591"/>
            <a:ext cx="4565938" cy="4094616"/>
          </a:xfrm>
          <a:prstGeom prst="rect">
            <a:avLst/>
          </a:prstGeom>
        </p:spPr>
      </p:pic>
      <p:sp>
        <p:nvSpPr>
          <p:cNvPr id="7" name="Title 6">
            <a:extLst>
              <a:ext uri="{FF2B5EF4-FFF2-40B4-BE49-F238E27FC236}">
                <a16:creationId xmlns:a16="http://schemas.microsoft.com/office/drawing/2014/main" id="{5EC2DB14-FECF-4820-9888-2D1EB050FE83}"/>
              </a:ext>
            </a:extLst>
          </p:cNvPr>
          <p:cNvSpPr>
            <a:spLocks noGrp="1"/>
          </p:cNvSpPr>
          <p:nvPr>
            <p:ph type="title"/>
          </p:nvPr>
        </p:nvSpPr>
        <p:spPr>
          <a:xfrm>
            <a:off x="944732" y="356248"/>
            <a:ext cx="9829800" cy="1325563"/>
          </a:xfrm>
        </p:spPr>
        <p:txBody>
          <a:bodyPr>
            <a:normAutofit fontScale="90000"/>
          </a:bodyPr>
          <a:lstStyle/>
          <a:p>
            <a:pPr algn="ctr"/>
            <a:r>
              <a:rPr lang="en-US" sz="6000" b="1" dirty="0"/>
              <a:t>Reality…</a:t>
            </a:r>
            <a:br>
              <a:rPr lang="en-US" sz="3600" dirty="0"/>
            </a:br>
            <a:endParaRPr lang="en-US" dirty="0"/>
          </a:p>
        </p:txBody>
      </p:sp>
    </p:spTree>
    <p:extLst>
      <p:ext uri="{BB962C8B-B14F-4D97-AF65-F5344CB8AC3E}">
        <p14:creationId xmlns:p14="http://schemas.microsoft.com/office/powerpoint/2010/main" val="30780081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50485-3BB0-4506-80D5-3F21424F42FC}"/>
              </a:ext>
            </a:extLst>
          </p:cNvPr>
          <p:cNvSpPr>
            <a:spLocks noGrp="1"/>
          </p:cNvSpPr>
          <p:nvPr>
            <p:ph type="title"/>
          </p:nvPr>
        </p:nvSpPr>
        <p:spPr>
          <a:xfrm>
            <a:off x="1129684" y="362308"/>
            <a:ext cx="9905998" cy="1183649"/>
          </a:xfrm>
        </p:spPr>
        <p:txBody>
          <a:bodyPr/>
          <a:lstStyle/>
          <a:p>
            <a:pPr algn="ctr"/>
            <a:r>
              <a:rPr lang="en-US" dirty="0"/>
              <a:t>THINGS TO NOTE</a:t>
            </a:r>
          </a:p>
        </p:txBody>
      </p:sp>
      <p:sp>
        <p:nvSpPr>
          <p:cNvPr id="3" name="TextBox 2">
            <a:extLst>
              <a:ext uri="{FF2B5EF4-FFF2-40B4-BE49-F238E27FC236}">
                <a16:creationId xmlns:a16="http://schemas.microsoft.com/office/drawing/2014/main" id="{21E0750E-4C96-486F-9A06-AE05D1B4D760}"/>
              </a:ext>
            </a:extLst>
          </p:cNvPr>
          <p:cNvSpPr txBox="1"/>
          <p:nvPr/>
        </p:nvSpPr>
        <p:spPr>
          <a:xfrm>
            <a:off x="739805" y="1477181"/>
            <a:ext cx="10685756"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w Cen MT" panose="020B0602020104020603"/>
                <a:ea typeface="+mn-ea"/>
                <a:cs typeface="+mn-cs"/>
              </a:rPr>
              <a:t>Many times, DelDOT is on scene and has established traffic control.  Please note this is temporary in nature.  </a:t>
            </a:r>
          </a:p>
        </p:txBody>
      </p:sp>
      <p:sp>
        <p:nvSpPr>
          <p:cNvPr id="4" name="TextBox 3">
            <a:extLst>
              <a:ext uri="{FF2B5EF4-FFF2-40B4-BE49-F238E27FC236}">
                <a16:creationId xmlns:a16="http://schemas.microsoft.com/office/drawing/2014/main" id="{FE418116-6728-4ABC-9BE6-266F04BAD289}"/>
              </a:ext>
            </a:extLst>
          </p:cNvPr>
          <p:cNvSpPr txBox="1"/>
          <p:nvPr/>
        </p:nvSpPr>
        <p:spPr>
          <a:xfrm>
            <a:off x="739805" y="3464668"/>
            <a:ext cx="10561469"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w Cen MT" panose="020B0602020104020603"/>
                <a:ea typeface="+mn-ea"/>
                <a:cs typeface="+mn-cs"/>
              </a:rPr>
              <a:t>Contact DelDOT’s Transportation Management Center (TMC) at 302-659-4600 or #77 and the DelDOT Public Works Inspector to establish a points of contact.</a:t>
            </a:r>
          </a:p>
        </p:txBody>
      </p:sp>
      <p:sp>
        <p:nvSpPr>
          <p:cNvPr id="5" name="TextBox 4">
            <a:extLst>
              <a:ext uri="{FF2B5EF4-FFF2-40B4-BE49-F238E27FC236}">
                <a16:creationId xmlns:a16="http://schemas.microsoft.com/office/drawing/2014/main" id="{FB1C0854-19CB-422A-B872-CCCA2EA08C83}"/>
              </a:ext>
            </a:extLst>
          </p:cNvPr>
          <p:cNvSpPr txBox="1"/>
          <p:nvPr/>
        </p:nvSpPr>
        <p:spPr>
          <a:xfrm>
            <a:off x="718350" y="5207376"/>
            <a:ext cx="10561469"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w Cen MT" panose="020B0602020104020603"/>
                <a:ea typeface="+mn-ea"/>
                <a:cs typeface="+mn-cs"/>
              </a:rPr>
              <a:t>Notify TMC once all work has been completed and the road/lane/shoulder has been reopened.</a:t>
            </a:r>
          </a:p>
        </p:txBody>
      </p:sp>
      <p:sp>
        <p:nvSpPr>
          <p:cNvPr id="6" name="TextBox 5">
            <a:extLst>
              <a:ext uri="{FF2B5EF4-FFF2-40B4-BE49-F238E27FC236}">
                <a16:creationId xmlns:a16="http://schemas.microsoft.com/office/drawing/2014/main" id="{50FD8469-881F-4294-AAA0-BE6CB397AA23}"/>
              </a:ext>
            </a:extLst>
          </p:cNvPr>
          <p:cNvSpPr txBox="1"/>
          <p:nvPr/>
        </p:nvSpPr>
        <p:spPr>
          <a:xfrm>
            <a:off x="739805" y="4520688"/>
            <a:ext cx="899825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w Cen MT" panose="020B0602020104020603"/>
                <a:ea typeface="+mn-ea"/>
                <a:cs typeface="+mn-cs"/>
              </a:rPr>
              <a:t>Stay in contact with the TMC on any changes and give hourly updates</a:t>
            </a:r>
          </a:p>
        </p:txBody>
      </p:sp>
      <p:sp>
        <p:nvSpPr>
          <p:cNvPr id="7" name="TextBox 6">
            <a:extLst>
              <a:ext uri="{FF2B5EF4-FFF2-40B4-BE49-F238E27FC236}">
                <a16:creationId xmlns:a16="http://schemas.microsoft.com/office/drawing/2014/main" id="{DBE72662-DEC7-45B1-BE6A-6A374E942086}"/>
              </a:ext>
            </a:extLst>
          </p:cNvPr>
          <p:cNvSpPr txBox="1"/>
          <p:nvPr/>
        </p:nvSpPr>
        <p:spPr>
          <a:xfrm>
            <a:off x="718351" y="2457668"/>
            <a:ext cx="10582923"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w Cen MT" panose="020B0602020104020603"/>
                <a:ea typeface="+mn-ea"/>
                <a:cs typeface="+mn-cs"/>
              </a:rPr>
              <a:t>If the emergency falls into the Major category; mobilize your MOT immediately to take over for DelDOT.</a:t>
            </a:r>
          </a:p>
        </p:txBody>
      </p:sp>
    </p:spTree>
    <p:extLst>
      <p:ext uri="{BB962C8B-B14F-4D97-AF65-F5344CB8AC3E}">
        <p14:creationId xmlns:p14="http://schemas.microsoft.com/office/powerpoint/2010/main" val="7330191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262AD-3956-46B5-92E2-0ECA4079268B}"/>
              </a:ext>
            </a:extLst>
          </p:cNvPr>
          <p:cNvSpPr>
            <a:spLocks noGrp="1"/>
          </p:cNvSpPr>
          <p:nvPr>
            <p:ph type="title"/>
          </p:nvPr>
        </p:nvSpPr>
        <p:spPr/>
        <p:txBody>
          <a:bodyPr>
            <a:normAutofit/>
          </a:bodyPr>
          <a:lstStyle/>
          <a:p>
            <a:pPr algn="ctr"/>
            <a:r>
              <a:rPr lang="en-US" dirty="0"/>
              <a:t>Primary Functions of Temporary Traffic Control Devices During an Incident</a:t>
            </a:r>
          </a:p>
        </p:txBody>
      </p:sp>
      <p:sp>
        <p:nvSpPr>
          <p:cNvPr id="3" name="TextBox 2">
            <a:extLst>
              <a:ext uri="{FF2B5EF4-FFF2-40B4-BE49-F238E27FC236}">
                <a16:creationId xmlns:a16="http://schemas.microsoft.com/office/drawing/2014/main" id="{2DF6CF51-DD24-457F-B182-11F94F4C45CE}"/>
              </a:ext>
            </a:extLst>
          </p:cNvPr>
          <p:cNvSpPr txBox="1"/>
          <p:nvPr/>
        </p:nvSpPr>
        <p:spPr>
          <a:xfrm>
            <a:off x="976544" y="1802167"/>
            <a:ext cx="651876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w Cen MT" panose="020B0602020104020603"/>
                <a:ea typeface="+mn-ea"/>
                <a:cs typeface="+mn-cs"/>
              </a:rPr>
              <a:t>Inform road users of the incident</a:t>
            </a:r>
          </a:p>
        </p:txBody>
      </p:sp>
      <p:sp>
        <p:nvSpPr>
          <p:cNvPr id="4" name="TextBox 3">
            <a:extLst>
              <a:ext uri="{FF2B5EF4-FFF2-40B4-BE49-F238E27FC236}">
                <a16:creationId xmlns:a16="http://schemas.microsoft.com/office/drawing/2014/main" id="{824B36CC-99A1-4D1F-905B-B7F643431846}"/>
              </a:ext>
            </a:extLst>
          </p:cNvPr>
          <p:cNvSpPr txBox="1"/>
          <p:nvPr/>
        </p:nvSpPr>
        <p:spPr>
          <a:xfrm>
            <a:off x="976544" y="2443277"/>
            <a:ext cx="6874121"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w Cen MT" panose="020B0602020104020603"/>
                <a:ea typeface="+mn-ea"/>
                <a:cs typeface="+mn-cs"/>
              </a:rPr>
              <a:t>Provide guidance information on the path to follow</a:t>
            </a:r>
          </a:p>
        </p:txBody>
      </p:sp>
      <p:pic>
        <p:nvPicPr>
          <p:cNvPr id="6" name="Picture 5">
            <a:extLst>
              <a:ext uri="{FF2B5EF4-FFF2-40B4-BE49-F238E27FC236}">
                <a16:creationId xmlns:a16="http://schemas.microsoft.com/office/drawing/2014/main" id="{327BE903-00DC-400F-9CF3-BB61A74477A6}"/>
              </a:ext>
            </a:extLst>
          </p:cNvPr>
          <p:cNvPicPr>
            <a:picLocks noChangeAspect="1"/>
          </p:cNvPicPr>
          <p:nvPr/>
        </p:nvPicPr>
        <p:blipFill>
          <a:blip r:embed="rId3"/>
          <a:stretch>
            <a:fillRect/>
          </a:stretch>
        </p:blipFill>
        <p:spPr>
          <a:xfrm>
            <a:off x="234201" y="3857252"/>
            <a:ext cx="2452889" cy="2382230"/>
          </a:xfrm>
          <a:prstGeom prst="rect">
            <a:avLst/>
          </a:prstGeom>
        </p:spPr>
      </p:pic>
      <p:pic>
        <p:nvPicPr>
          <p:cNvPr id="8" name="Picture 7">
            <a:extLst>
              <a:ext uri="{FF2B5EF4-FFF2-40B4-BE49-F238E27FC236}">
                <a16:creationId xmlns:a16="http://schemas.microsoft.com/office/drawing/2014/main" id="{60A3D8D7-5175-48E5-A945-22E7E2261D38}"/>
              </a:ext>
            </a:extLst>
          </p:cNvPr>
          <p:cNvPicPr>
            <a:picLocks noChangeAspect="1"/>
          </p:cNvPicPr>
          <p:nvPr/>
        </p:nvPicPr>
        <p:blipFill>
          <a:blip r:embed="rId4"/>
          <a:stretch>
            <a:fillRect/>
          </a:stretch>
        </p:blipFill>
        <p:spPr>
          <a:xfrm>
            <a:off x="9461781" y="1901773"/>
            <a:ext cx="1962150" cy="1990725"/>
          </a:xfrm>
          <a:prstGeom prst="rect">
            <a:avLst/>
          </a:prstGeom>
        </p:spPr>
      </p:pic>
      <p:pic>
        <p:nvPicPr>
          <p:cNvPr id="10" name="Picture 9">
            <a:extLst>
              <a:ext uri="{FF2B5EF4-FFF2-40B4-BE49-F238E27FC236}">
                <a16:creationId xmlns:a16="http://schemas.microsoft.com/office/drawing/2014/main" id="{E57B6854-EE30-42E3-9E8A-45DD9CA19A4A}"/>
              </a:ext>
            </a:extLst>
          </p:cNvPr>
          <p:cNvPicPr>
            <a:picLocks noChangeAspect="1"/>
          </p:cNvPicPr>
          <p:nvPr/>
        </p:nvPicPr>
        <p:blipFill>
          <a:blip r:embed="rId5"/>
          <a:stretch>
            <a:fillRect/>
          </a:stretch>
        </p:blipFill>
        <p:spPr>
          <a:xfrm>
            <a:off x="6795805" y="3074335"/>
            <a:ext cx="2452889" cy="2261529"/>
          </a:xfrm>
          <a:prstGeom prst="rect">
            <a:avLst/>
          </a:prstGeom>
        </p:spPr>
      </p:pic>
      <p:pic>
        <p:nvPicPr>
          <p:cNvPr id="12" name="Picture 11">
            <a:extLst>
              <a:ext uri="{FF2B5EF4-FFF2-40B4-BE49-F238E27FC236}">
                <a16:creationId xmlns:a16="http://schemas.microsoft.com/office/drawing/2014/main" id="{454CB839-EE59-40FC-B06B-A708D618C090}"/>
              </a:ext>
            </a:extLst>
          </p:cNvPr>
          <p:cNvPicPr>
            <a:picLocks noChangeAspect="1"/>
          </p:cNvPicPr>
          <p:nvPr/>
        </p:nvPicPr>
        <p:blipFill>
          <a:blip r:embed="rId6"/>
          <a:stretch>
            <a:fillRect/>
          </a:stretch>
        </p:blipFill>
        <p:spPr>
          <a:xfrm>
            <a:off x="4573756" y="3640897"/>
            <a:ext cx="1990725" cy="1990725"/>
          </a:xfrm>
          <a:prstGeom prst="rect">
            <a:avLst/>
          </a:prstGeom>
        </p:spPr>
      </p:pic>
      <p:pic>
        <p:nvPicPr>
          <p:cNvPr id="14" name="Picture 13">
            <a:extLst>
              <a:ext uri="{FF2B5EF4-FFF2-40B4-BE49-F238E27FC236}">
                <a16:creationId xmlns:a16="http://schemas.microsoft.com/office/drawing/2014/main" id="{A57EB2BE-7678-4372-B0FA-77F86541C43D}"/>
              </a:ext>
            </a:extLst>
          </p:cNvPr>
          <p:cNvPicPr>
            <a:picLocks noChangeAspect="1"/>
          </p:cNvPicPr>
          <p:nvPr/>
        </p:nvPicPr>
        <p:blipFill>
          <a:blip r:embed="rId7"/>
          <a:stretch>
            <a:fillRect/>
          </a:stretch>
        </p:blipFill>
        <p:spPr>
          <a:xfrm>
            <a:off x="2825713" y="4928581"/>
            <a:ext cx="1590675" cy="1495425"/>
          </a:xfrm>
          <a:prstGeom prst="rect">
            <a:avLst/>
          </a:prstGeom>
        </p:spPr>
      </p:pic>
      <p:pic>
        <p:nvPicPr>
          <p:cNvPr id="16" name="Picture 15">
            <a:extLst>
              <a:ext uri="{FF2B5EF4-FFF2-40B4-BE49-F238E27FC236}">
                <a16:creationId xmlns:a16="http://schemas.microsoft.com/office/drawing/2014/main" id="{51BF4B66-022A-49EF-AB88-CCF1FA61A1FA}"/>
              </a:ext>
            </a:extLst>
          </p:cNvPr>
          <p:cNvPicPr>
            <a:picLocks noChangeAspect="1"/>
          </p:cNvPicPr>
          <p:nvPr/>
        </p:nvPicPr>
        <p:blipFill>
          <a:blip r:embed="rId8"/>
          <a:stretch>
            <a:fillRect/>
          </a:stretch>
        </p:blipFill>
        <p:spPr>
          <a:xfrm>
            <a:off x="7088332" y="5505812"/>
            <a:ext cx="2228850" cy="1171575"/>
          </a:xfrm>
          <a:prstGeom prst="rect">
            <a:avLst/>
          </a:prstGeom>
        </p:spPr>
      </p:pic>
      <p:pic>
        <p:nvPicPr>
          <p:cNvPr id="18" name="Picture 17">
            <a:extLst>
              <a:ext uri="{FF2B5EF4-FFF2-40B4-BE49-F238E27FC236}">
                <a16:creationId xmlns:a16="http://schemas.microsoft.com/office/drawing/2014/main" id="{28F10791-6C48-4947-A323-DF0EEF4E6F62}"/>
              </a:ext>
            </a:extLst>
          </p:cNvPr>
          <p:cNvPicPr>
            <a:picLocks noChangeAspect="1"/>
          </p:cNvPicPr>
          <p:nvPr/>
        </p:nvPicPr>
        <p:blipFill>
          <a:blip r:embed="rId9"/>
          <a:stretch>
            <a:fillRect/>
          </a:stretch>
        </p:blipFill>
        <p:spPr>
          <a:xfrm>
            <a:off x="9711341" y="4423756"/>
            <a:ext cx="2000250" cy="2000250"/>
          </a:xfrm>
          <a:prstGeom prst="rect">
            <a:avLst/>
          </a:prstGeom>
        </p:spPr>
      </p:pic>
    </p:spTree>
    <p:extLst>
      <p:ext uri="{BB962C8B-B14F-4D97-AF65-F5344CB8AC3E}">
        <p14:creationId xmlns:p14="http://schemas.microsoft.com/office/powerpoint/2010/main" val="43186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heel(1)">
                                      <p:cBhvr>
                                        <p:cTn id="31" dur="20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randombar(horizontal)">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circle(in)">
                                      <p:cBhvr>
                                        <p:cTn id="46" dur="20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1000" fill="hold"/>
                                        <p:tgtEl>
                                          <p:spTgt spid="12"/>
                                        </p:tgtEl>
                                        <p:attrNameLst>
                                          <p:attrName>ppt_w</p:attrName>
                                        </p:attrNameLst>
                                      </p:cBhvr>
                                      <p:tavLst>
                                        <p:tav tm="0">
                                          <p:val>
                                            <p:fltVal val="0"/>
                                          </p:val>
                                        </p:tav>
                                        <p:tav tm="100000">
                                          <p:val>
                                            <p:strVal val="#ppt_w"/>
                                          </p:val>
                                        </p:tav>
                                      </p:tavLst>
                                    </p:anim>
                                    <p:anim calcmode="lin" valueType="num">
                                      <p:cBhvr>
                                        <p:cTn id="52" dur="1000" fill="hold"/>
                                        <p:tgtEl>
                                          <p:spTgt spid="12"/>
                                        </p:tgtEl>
                                        <p:attrNameLst>
                                          <p:attrName>ppt_h</p:attrName>
                                        </p:attrNameLst>
                                      </p:cBhvr>
                                      <p:tavLst>
                                        <p:tav tm="0">
                                          <p:val>
                                            <p:fltVal val="0"/>
                                          </p:val>
                                        </p:tav>
                                        <p:tav tm="100000">
                                          <p:val>
                                            <p:strVal val="#ppt_h"/>
                                          </p:val>
                                        </p:tav>
                                      </p:tavLst>
                                    </p:anim>
                                    <p:anim calcmode="lin" valueType="num">
                                      <p:cBhvr>
                                        <p:cTn id="53" dur="1000" fill="hold"/>
                                        <p:tgtEl>
                                          <p:spTgt spid="12"/>
                                        </p:tgtEl>
                                        <p:attrNameLst>
                                          <p:attrName>style.rotation</p:attrName>
                                        </p:attrNameLst>
                                      </p:cBhvr>
                                      <p:tavLst>
                                        <p:tav tm="0">
                                          <p:val>
                                            <p:fltVal val="90"/>
                                          </p:val>
                                        </p:tav>
                                        <p:tav tm="100000">
                                          <p:val>
                                            <p:fltVal val="0"/>
                                          </p:val>
                                        </p:tav>
                                      </p:tavLst>
                                    </p:anim>
                                    <p:animEffect transition="in" filter="fade">
                                      <p:cBhvr>
                                        <p:cTn id="5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262AD-3956-46B5-92E2-0ECA4079268B}"/>
              </a:ext>
            </a:extLst>
          </p:cNvPr>
          <p:cNvSpPr>
            <a:spLocks noGrp="1"/>
          </p:cNvSpPr>
          <p:nvPr>
            <p:ph type="title"/>
          </p:nvPr>
        </p:nvSpPr>
        <p:spPr>
          <a:xfrm>
            <a:off x="736601" y="1268758"/>
            <a:ext cx="5125719" cy="1478570"/>
          </a:xfrm>
        </p:spPr>
        <p:txBody>
          <a:bodyPr>
            <a:normAutofit/>
          </a:bodyPr>
          <a:lstStyle/>
          <a:p>
            <a:pPr algn="ctr"/>
            <a:r>
              <a:rPr lang="en-US" sz="4400" dirty="0"/>
              <a:t>TYPICAL APPLICATIONS</a:t>
            </a:r>
          </a:p>
        </p:txBody>
      </p:sp>
      <p:sp>
        <p:nvSpPr>
          <p:cNvPr id="9" name="TextBox 8">
            <a:extLst>
              <a:ext uri="{FF2B5EF4-FFF2-40B4-BE49-F238E27FC236}">
                <a16:creationId xmlns:a16="http://schemas.microsoft.com/office/drawing/2014/main" id="{1D981B90-DF59-4C96-A83F-309E94B5BEFA}"/>
              </a:ext>
            </a:extLst>
          </p:cNvPr>
          <p:cNvSpPr txBox="1"/>
          <p:nvPr/>
        </p:nvSpPr>
        <p:spPr>
          <a:xfrm>
            <a:off x="1463040" y="3210560"/>
            <a:ext cx="3373120"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w Cen MT" panose="020B0602020104020603"/>
                <a:ea typeface="+mn-ea"/>
                <a:cs typeface="+mn-cs"/>
              </a:rPr>
              <a:t>TA-3; shoulder closure on a two-lane two-way road</a:t>
            </a:r>
          </a:p>
        </p:txBody>
      </p:sp>
      <p:pic>
        <p:nvPicPr>
          <p:cNvPr id="13" name="Picture 12">
            <a:extLst>
              <a:ext uri="{FF2B5EF4-FFF2-40B4-BE49-F238E27FC236}">
                <a16:creationId xmlns:a16="http://schemas.microsoft.com/office/drawing/2014/main" id="{F8CF40A6-D259-45EA-A2A4-735440F6A19E}"/>
              </a:ext>
            </a:extLst>
          </p:cNvPr>
          <p:cNvPicPr>
            <a:picLocks noChangeAspect="1"/>
          </p:cNvPicPr>
          <p:nvPr/>
        </p:nvPicPr>
        <p:blipFill>
          <a:blip r:embed="rId3"/>
          <a:stretch>
            <a:fillRect/>
          </a:stretch>
        </p:blipFill>
        <p:spPr>
          <a:xfrm>
            <a:off x="6096000" y="381000"/>
            <a:ext cx="4508500" cy="6096000"/>
          </a:xfrm>
          <a:prstGeom prst="rect">
            <a:avLst/>
          </a:prstGeom>
        </p:spPr>
      </p:pic>
    </p:spTree>
    <p:extLst>
      <p:ext uri="{BB962C8B-B14F-4D97-AF65-F5344CB8AC3E}">
        <p14:creationId xmlns:p14="http://schemas.microsoft.com/office/powerpoint/2010/main" val="30897664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262AD-3956-46B5-92E2-0ECA4079268B}"/>
              </a:ext>
            </a:extLst>
          </p:cNvPr>
          <p:cNvSpPr>
            <a:spLocks noGrp="1"/>
          </p:cNvSpPr>
          <p:nvPr>
            <p:ph type="title"/>
          </p:nvPr>
        </p:nvSpPr>
        <p:spPr>
          <a:xfrm>
            <a:off x="736601" y="1268758"/>
            <a:ext cx="5125719" cy="1478570"/>
          </a:xfrm>
        </p:spPr>
        <p:txBody>
          <a:bodyPr>
            <a:normAutofit/>
          </a:bodyPr>
          <a:lstStyle/>
          <a:p>
            <a:pPr algn="ctr"/>
            <a:r>
              <a:rPr lang="en-US" sz="4400" dirty="0"/>
              <a:t>TYPICAL APPLICATIONS</a:t>
            </a:r>
          </a:p>
        </p:txBody>
      </p:sp>
      <p:sp>
        <p:nvSpPr>
          <p:cNvPr id="9" name="TextBox 8">
            <a:extLst>
              <a:ext uri="{FF2B5EF4-FFF2-40B4-BE49-F238E27FC236}">
                <a16:creationId xmlns:a16="http://schemas.microsoft.com/office/drawing/2014/main" id="{1D981B90-DF59-4C96-A83F-309E94B5BEFA}"/>
              </a:ext>
            </a:extLst>
          </p:cNvPr>
          <p:cNvSpPr txBox="1"/>
          <p:nvPr/>
        </p:nvSpPr>
        <p:spPr>
          <a:xfrm>
            <a:off x="1463040" y="3210560"/>
            <a:ext cx="3799840"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w Cen MT" panose="020B0602020104020603"/>
                <a:ea typeface="+mn-ea"/>
                <a:cs typeface="+mn-cs"/>
              </a:rPr>
              <a:t>TA-3A; shoulder closure on a multi-lane divided highway</a:t>
            </a:r>
          </a:p>
        </p:txBody>
      </p:sp>
      <p:pic>
        <p:nvPicPr>
          <p:cNvPr id="4" name="Picture 3">
            <a:extLst>
              <a:ext uri="{FF2B5EF4-FFF2-40B4-BE49-F238E27FC236}">
                <a16:creationId xmlns:a16="http://schemas.microsoft.com/office/drawing/2014/main" id="{D30B2685-0CBC-49B0-ABA8-801185F1ADED}"/>
              </a:ext>
            </a:extLst>
          </p:cNvPr>
          <p:cNvPicPr>
            <a:picLocks noChangeAspect="1"/>
          </p:cNvPicPr>
          <p:nvPr/>
        </p:nvPicPr>
        <p:blipFill>
          <a:blip r:embed="rId3"/>
          <a:stretch>
            <a:fillRect/>
          </a:stretch>
        </p:blipFill>
        <p:spPr>
          <a:xfrm>
            <a:off x="6055890" y="279400"/>
            <a:ext cx="4673070" cy="6299200"/>
          </a:xfrm>
          <a:prstGeom prst="rect">
            <a:avLst/>
          </a:prstGeom>
        </p:spPr>
      </p:pic>
    </p:spTree>
    <p:extLst>
      <p:ext uri="{BB962C8B-B14F-4D97-AF65-F5344CB8AC3E}">
        <p14:creationId xmlns:p14="http://schemas.microsoft.com/office/powerpoint/2010/main" val="92341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262AD-3956-46B5-92E2-0ECA4079268B}"/>
              </a:ext>
            </a:extLst>
          </p:cNvPr>
          <p:cNvSpPr>
            <a:spLocks noGrp="1"/>
          </p:cNvSpPr>
          <p:nvPr>
            <p:ph type="title"/>
          </p:nvPr>
        </p:nvSpPr>
        <p:spPr>
          <a:xfrm>
            <a:off x="736601" y="1268758"/>
            <a:ext cx="5125719" cy="1478570"/>
          </a:xfrm>
        </p:spPr>
        <p:txBody>
          <a:bodyPr>
            <a:normAutofit/>
          </a:bodyPr>
          <a:lstStyle/>
          <a:p>
            <a:pPr algn="ctr"/>
            <a:r>
              <a:rPr lang="en-US" sz="4400" dirty="0"/>
              <a:t>TYPICAL APPLICATIONS</a:t>
            </a:r>
          </a:p>
        </p:txBody>
      </p:sp>
      <p:sp>
        <p:nvSpPr>
          <p:cNvPr id="9" name="TextBox 8">
            <a:extLst>
              <a:ext uri="{FF2B5EF4-FFF2-40B4-BE49-F238E27FC236}">
                <a16:creationId xmlns:a16="http://schemas.microsoft.com/office/drawing/2014/main" id="{1D981B90-DF59-4C96-A83F-309E94B5BEFA}"/>
              </a:ext>
            </a:extLst>
          </p:cNvPr>
          <p:cNvSpPr txBox="1"/>
          <p:nvPr/>
        </p:nvSpPr>
        <p:spPr>
          <a:xfrm>
            <a:off x="1463040" y="3210560"/>
            <a:ext cx="3799840"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w Cen MT" panose="020B0602020104020603"/>
                <a:ea typeface="+mn-ea"/>
                <a:cs typeface="+mn-cs"/>
              </a:rPr>
              <a:t>TA-10; lane closure on a two-lane two-way road</a:t>
            </a:r>
          </a:p>
        </p:txBody>
      </p:sp>
      <p:pic>
        <p:nvPicPr>
          <p:cNvPr id="5" name="Picture 4">
            <a:extLst>
              <a:ext uri="{FF2B5EF4-FFF2-40B4-BE49-F238E27FC236}">
                <a16:creationId xmlns:a16="http://schemas.microsoft.com/office/drawing/2014/main" id="{2C4A8C32-6E16-4AAB-87A1-A3D249775504}"/>
              </a:ext>
            </a:extLst>
          </p:cNvPr>
          <p:cNvPicPr>
            <a:picLocks noChangeAspect="1"/>
          </p:cNvPicPr>
          <p:nvPr/>
        </p:nvPicPr>
        <p:blipFill>
          <a:blip r:embed="rId3"/>
          <a:stretch>
            <a:fillRect/>
          </a:stretch>
        </p:blipFill>
        <p:spPr>
          <a:xfrm>
            <a:off x="6096000" y="269240"/>
            <a:ext cx="4610009" cy="6319520"/>
          </a:xfrm>
          <a:prstGeom prst="rect">
            <a:avLst/>
          </a:prstGeom>
        </p:spPr>
      </p:pic>
    </p:spTree>
    <p:extLst>
      <p:ext uri="{BB962C8B-B14F-4D97-AF65-F5344CB8AC3E}">
        <p14:creationId xmlns:p14="http://schemas.microsoft.com/office/powerpoint/2010/main" val="37272704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262AD-3956-46B5-92E2-0ECA4079268B}"/>
              </a:ext>
            </a:extLst>
          </p:cNvPr>
          <p:cNvSpPr>
            <a:spLocks noGrp="1"/>
          </p:cNvSpPr>
          <p:nvPr>
            <p:ph type="title"/>
          </p:nvPr>
        </p:nvSpPr>
        <p:spPr>
          <a:xfrm>
            <a:off x="736601" y="1268758"/>
            <a:ext cx="5125719" cy="1478570"/>
          </a:xfrm>
        </p:spPr>
        <p:txBody>
          <a:bodyPr>
            <a:normAutofit/>
          </a:bodyPr>
          <a:lstStyle/>
          <a:p>
            <a:pPr algn="ctr"/>
            <a:r>
              <a:rPr lang="en-US" sz="4400" dirty="0"/>
              <a:t>TYPICAL APPLICATIONS</a:t>
            </a:r>
          </a:p>
        </p:txBody>
      </p:sp>
      <p:sp>
        <p:nvSpPr>
          <p:cNvPr id="9" name="TextBox 8">
            <a:extLst>
              <a:ext uri="{FF2B5EF4-FFF2-40B4-BE49-F238E27FC236}">
                <a16:creationId xmlns:a16="http://schemas.microsoft.com/office/drawing/2014/main" id="{1D981B90-DF59-4C96-A83F-309E94B5BEFA}"/>
              </a:ext>
            </a:extLst>
          </p:cNvPr>
          <p:cNvSpPr txBox="1"/>
          <p:nvPr/>
        </p:nvSpPr>
        <p:spPr>
          <a:xfrm>
            <a:off x="1463040" y="3210560"/>
            <a:ext cx="3799840"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w Cen MT" panose="020B0602020104020603"/>
                <a:ea typeface="+mn-ea"/>
                <a:cs typeface="+mn-cs"/>
              </a:rPr>
              <a:t>TA-11B; lane shift on a two-lane two-way road</a:t>
            </a:r>
          </a:p>
        </p:txBody>
      </p:sp>
      <p:pic>
        <p:nvPicPr>
          <p:cNvPr id="4" name="Picture 3">
            <a:extLst>
              <a:ext uri="{FF2B5EF4-FFF2-40B4-BE49-F238E27FC236}">
                <a16:creationId xmlns:a16="http://schemas.microsoft.com/office/drawing/2014/main" id="{44883AC1-5135-4DC0-86F4-1A8ACEA1CF72}"/>
              </a:ext>
            </a:extLst>
          </p:cNvPr>
          <p:cNvPicPr>
            <a:picLocks noChangeAspect="1"/>
          </p:cNvPicPr>
          <p:nvPr/>
        </p:nvPicPr>
        <p:blipFill>
          <a:blip r:embed="rId3"/>
          <a:stretch>
            <a:fillRect/>
          </a:stretch>
        </p:blipFill>
        <p:spPr>
          <a:xfrm>
            <a:off x="6329683" y="304800"/>
            <a:ext cx="4627290" cy="6217920"/>
          </a:xfrm>
          <a:prstGeom prst="rect">
            <a:avLst/>
          </a:prstGeom>
        </p:spPr>
      </p:pic>
    </p:spTree>
    <p:extLst>
      <p:ext uri="{BB962C8B-B14F-4D97-AF65-F5344CB8AC3E}">
        <p14:creationId xmlns:p14="http://schemas.microsoft.com/office/powerpoint/2010/main" val="34651263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262AD-3956-46B5-92E2-0ECA4079268B}"/>
              </a:ext>
            </a:extLst>
          </p:cNvPr>
          <p:cNvSpPr>
            <a:spLocks noGrp="1"/>
          </p:cNvSpPr>
          <p:nvPr>
            <p:ph type="title"/>
          </p:nvPr>
        </p:nvSpPr>
        <p:spPr>
          <a:xfrm>
            <a:off x="736601" y="1268758"/>
            <a:ext cx="5125719" cy="1478570"/>
          </a:xfrm>
        </p:spPr>
        <p:txBody>
          <a:bodyPr>
            <a:normAutofit/>
          </a:bodyPr>
          <a:lstStyle/>
          <a:p>
            <a:pPr algn="ctr"/>
            <a:r>
              <a:rPr lang="en-US" sz="4400" dirty="0"/>
              <a:t>TYPICAL APPLICATIONS</a:t>
            </a:r>
          </a:p>
        </p:txBody>
      </p:sp>
      <p:sp>
        <p:nvSpPr>
          <p:cNvPr id="9" name="TextBox 8">
            <a:extLst>
              <a:ext uri="{FF2B5EF4-FFF2-40B4-BE49-F238E27FC236}">
                <a16:creationId xmlns:a16="http://schemas.microsoft.com/office/drawing/2014/main" id="{1D981B90-DF59-4C96-A83F-309E94B5BEFA}"/>
              </a:ext>
            </a:extLst>
          </p:cNvPr>
          <p:cNvSpPr txBox="1"/>
          <p:nvPr/>
        </p:nvSpPr>
        <p:spPr>
          <a:xfrm>
            <a:off x="1463040" y="3210560"/>
            <a:ext cx="3799840"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w Cen MT" panose="020B0602020104020603"/>
                <a:ea typeface="+mn-ea"/>
                <a:cs typeface="+mn-cs"/>
              </a:rPr>
              <a:t>TA-13; temporary, 15-minute road closure on a two-lane two-way road</a:t>
            </a:r>
          </a:p>
        </p:txBody>
      </p:sp>
      <p:pic>
        <p:nvPicPr>
          <p:cNvPr id="5" name="Picture 4">
            <a:extLst>
              <a:ext uri="{FF2B5EF4-FFF2-40B4-BE49-F238E27FC236}">
                <a16:creationId xmlns:a16="http://schemas.microsoft.com/office/drawing/2014/main" id="{59EC9B2D-5051-475E-A885-950E02E5633D}"/>
              </a:ext>
            </a:extLst>
          </p:cNvPr>
          <p:cNvPicPr>
            <a:picLocks noChangeAspect="1"/>
          </p:cNvPicPr>
          <p:nvPr/>
        </p:nvPicPr>
        <p:blipFill>
          <a:blip r:embed="rId3"/>
          <a:stretch>
            <a:fillRect/>
          </a:stretch>
        </p:blipFill>
        <p:spPr>
          <a:xfrm>
            <a:off x="6148277" y="297641"/>
            <a:ext cx="4580683" cy="6262717"/>
          </a:xfrm>
          <a:prstGeom prst="rect">
            <a:avLst/>
          </a:prstGeom>
        </p:spPr>
      </p:pic>
    </p:spTree>
    <p:extLst>
      <p:ext uri="{BB962C8B-B14F-4D97-AF65-F5344CB8AC3E}">
        <p14:creationId xmlns:p14="http://schemas.microsoft.com/office/powerpoint/2010/main" val="1453370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262AD-3956-46B5-92E2-0ECA4079268B}"/>
              </a:ext>
            </a:extLst>
          </p:cNvPr>
          <p:cNvSpPr>
            <a:spLocks noGrp="1"/>
          </p:cNvSpPr>
          <p:nvPr>
            <p:ph type="title"/>
          </p:nvPr>
        </p:nvSpPr>
        <p:spPr>
          <a:xfrm>
            <a:off x="736601" y="1268758"/>
            <a:ext cx="5125719" cy="1478570"/>
          </a:xfrm>
        </p:spPr>
        <p:txBody>
          <a:bodyPr>
            <a:normAutofit/>
          </a:bodyPr>
          <a:lstStyle/>
          <a:p>
            <a:pPr algn="ctr"/>
            <a:r>
              <a:rPr lang="en-US" sz="4400" dirty="0"/>
              <a:t>TYPICAL APPLICATIONS</a:t>
            </a:r>
          </a:p>
        </p:txBody>
      </p:sp>
      <p:sp>
        <p:nvSpPr>
          <p:cNvPr id="9" name="TextBox 8">
            <a:extLst>
              <a:ext uri="{FF2B5EF4-FFF2-40B4-BE49-F238E27FC236}">
                <a16:creationId xmlns:a16="http://schemas.microsoft.com/office/drawing/2014/main" id="{1D981B90-DF59-4C96-A83F-309E94B5BEFA}"/>
              </a:ext>
            </a:extLst>
          </p:cNvPr>
          <p:cNvSpPr txBox="1"/>
          <p:nvPr/>
        </p:nvSpPr>
        <p:spPr>
          <a:xfrm>
            <a:off x="1463040" y="3210560"/>
            <a:ext cx="379984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w Cen MT" panose="020B0602020104020603"/>
                <a:ea typeface="+mn-ea"/>
                <a:cs typeface="+mn-cs"/>
              </a:rPr>
              <a:t>TA-20; detour template</a:t>
            </a:r>
          </a:p>
        </p:txBody>
      </p:sp>
      <p:pic>
        <p:nvPicPr>
          <p:cNvPr id="4" name="Picture 3">
            <a:extLst>
              <a:ext uri="{FF2B5EF4-FFF2-40B4-BE49-F238E27FC236}">
                <a16:creationId xmlns:a16="http://schemas.microsoft.com/office/drawing/2014/main" id="{61D847C1-1EDE-44E3-84E5-9A5D5F969D11}"/>
              </a:ext>
            </a:extLst>
          </p:cNvPr>
          <p:cNvPicPr>
            <a:picLocks noChangeAspect="1"/>
          </p:cNvPicPr>
          <p:nvPr/>
        </p:nvPicPr>
        <p:blipFill>
          <a:blip r:embed="rId3"/>
          <a:stretch>
            <a:fillRect/>
          </a:stretch>
        </p:blipFill>
        <p:spPr>
          <a:xfrm>
            <a:off x="6096000" y="223520"/>
            <a:ext cx="4525985" cy="6263640"/>
          </a:xfrm>
          <a:prstGeom prst="rect">
            <a:avLst/>
          </a:prstGeom>
        </p:spPr>
      </p:pic>
    </p:spTree>
    <p:extLst>
      <p:ext uri="{BB962C8B-B14F-4D97-AF65-F5344CB8AC3E}">
        <p14:creationId xmlns:p14="http://schemas.microsoft.com/office/powerpoint/2010/main" val="2981325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38F5E5-165B-43E9-B948-86B48FE015C8}"/>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97826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262AD-3956-46B5-92E2-0ECA4079268B}"/>
              </a:ext>
            </a:extLst>
          </p:cNvPr>
          <p:cNvSpPr>
            <a:spLocks noGrp="1"/>
          </p:cNvSpPr>
          <p:nvPr>
            <p:ph type="title"/>
          </p:nvPr>
        </p:nvSpPr>
        <p:spPr>
          <a:xfrm>
            <a:off x="736601" y="1268758"/>
            <a:ext cx="5125719" cy="1478570"/>
          </a:xfrm>
        </p:spPr>
        <p:txBody>
          <a:bodyPr>
            <a:normAutofit/>
          </a:bodyPr>
          <a:lstStyle/>
          <a:p>
            <a:pPr algn="ctr"/>
            <a:r>
              <a:rPr lang="en-US" sz="4400" dirty="0"/>
              <a:t>TYPICAL APPLICATIONS</a:t>
            </a:r>
          </a:p>
        </p:txBody>
      </p:sp>
      <p:sp>
        <p:nvSpPr>
          <p:cNvPr id="9" name="TextBox 8">
            <a:extLst>
              <a:ext uri="{FF2B5EF4-FFF2-40B4-BE49-F238E27FC236}">
                <a16:creationId xmlns:a16="http://schemas.microsoft.com/office/drawing/2014/main" id="{1D981B90-DF59-4C96-A83F-309E94B5BEFA}"/>
              </a:ext>
            </a:extLst>
          </p:cNvPr>
          <p:cNvSpPr txBox="1"/>
          <p:nvPr/>
        </p:nvSpPr>
        <p:spPr>
          <a:xfrm>
            <a:off x="1463040" y="3210560"/>
            <a:ext cx="3799840"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w Cen MT" panose="020B0602020104020603"/>
                <a:ea typeface="+mn-ea"/>
                <a:cs typeface="+mn-cs"/>
              </a:rPr>
              <a:t>TA-21; lane closure at an intersection on low-speed, multi-lane road</a:t>
            </a:r>
          </a:p>
        </p:txBody>
      </p:sp>
      <p:pic>
        <p:nvPicPr>
          <p:cNvPr id="5" name="Picture 4">
            <a:extLst>
              <a:ext uri="{FF2B5EF4-FFF2-40B4-BE49-F238E27FC236}">
                <a16:creationId xmlns:a16="http://schemas.microsoft.com/office/drawing/2014/main" id="{4769BB76-FF2F-4C63-AE7C-7F1A02F9E85F}"/>
              </a:ext>
            </a:extLst>
          </p:cNvPr>
          <p:cNvPicPr>
            <a:picLocks noChangeAspect="1"/>
          </p:cNvPicPr>
          <p:nvPr/>
        </p:nvPicPr>
        <p:blipFill>
          <a:blip r:embed="rId3"/>
          <a:stretch>
            <a:fillRect/>
          </a:stretch>
        </p:blipFill>
        <p:spPr>
          <a:xfrm>
            <a:off x="6096000" y="273594"/>
            <a:ext cx="4650072" cy="6310812"/>
          </a:xfrm>
          <a:prstGeom prst="rect">
            <a:avLst/>
          </a:prstGeom>
        </p:spPr>
      </p:pic>
    </p:spTree>
    <p:extLst>
      <p:ext uri="{BB962C8B-B14F-4D97-AF65-F5344CB8AC3E}">
        <p14:creationId xmlns:p14="http://schemas.microsoft.com/office/powerpoint/2010/main" val="139967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262AD-3956-46B5-92E2-0ECA4079268B}"/>
              </a:ext>
            </a:extLst>
          </p:cNvPr>
          <p:cNvSpPr>
            <a:spLocks noGrp="1"/>
          </p:cNvSpPr>
          <p:nvPr>
            <p:ph type="title"/>
          </p:nvPr>
        </p:nvSpPr>
        <p:spPr>
          <a:xfrm>
            <a:off x="736601" y="1268758"/>
            <a:ext cx="5125719" cy="1478570"/>
          </a:xfrm>
        </p:spPr>
        <p:txBody>
          <a:bodyPr>
            <a:normAutofit/>
          </a:bodyPr>
          <a:lstStyle/>
          <a:p>
            <a:pPr algn="ctr"/>
            <a:r>
              <a:rPr lang="en-US" sz="4400" dirty="0"/>
              <a:t>TYPICAL APPLICATIONS</a:t>
            </a:r>
          </a:p>
        </p:txBody>
      </p:sp>
      <p:sp>
        <p:nvSpPr>
          <p:cNvPr id="9" name="TextBox 8">
            <a:extLst>
              <a:ext uri="{FF2B5EF4-FFF2-40B4-BE49-F238E27FC236}">
                <a16:creationId xmlns:a16="http://schemas.microsoft.com/office/drawing/2014/main" id="{1D981B90-DF59-4C96-A83F-309E94B5BEFA}"/>
              </a:ext>
            </a:extLst>
          </p:cNvPr>
          <p:cNvSpPr txBox="1"/>
          <p:nvPr/>
        </p:nvSpPr>
        <p:spPr>
          <a:xfrm>
            <a:off x="1463040" y="3210560"/>
            <a:ext cx="379984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w Cen MT" panose="020B0602020104020603"/>
                <a:ea typeface="+mn-ea"/>
                <a:cs typeface="+mn-cs"/>
              </a:rPr>
              <a:t>TA-21A; turn lane closure</a:t>
            </a:r>
          </a:p>
        </p:txBody>
      </p:sp>
      <p:pic>
        <p:nvPicPr>
          <p:cNvPr id="4" name="Picture 3">
            <a:extLst>
              <a:ext uri="{FF2B5EF4-FFF2-40B4-BE49-F238E27FC236}">
                <a16:creationId xmlns:a16="http://schemas.microsoft.com/office/drawing/2014/main" id="{B6CE9B64-420F-478D-AFB9-621DB87F2D21}"/>
              </a:ext>
            </a:extLst>
          </p:cNvPr>
          <p:cNvPicPr>
            <a:picLocks noChangeAspect="1"/>
          </p:cNvPicPr>
          <p:nvPr/>
        </p:nvPicPr>
        <p:blipFill>
          <a:blip r:embed="rId3"/>
          <a:stretch>
            <a:fillRect/>
          </a:stretch>
        </p:blipFill>
        <p:spPr>
          <a:xfrm>
            <a:off x="6090338" y="314960"/>
            <a:ext cx="4638622" cy="6228080"/>
          </a:xfrm>
          <a:prstGeom prst="rect">
            <a:avLst/>
          </a:prstGeom>
        </p:spPr>
      </p:pic>
    </p:spTree>
    <p:extLst>
      <p:ext uri="{BB962C8B-B14F-4D97-AF65-F5344CB8AC3E}">
        <p14:creationId xmlns:p14="http://schemas.microsoft.com/office/powerpoint/2010/main" val="188753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262AD-3956-46B5-92E2-0ECA4079268B}"/>
              </a:ext>
            </a:extLst>
          </p:cNvPr>
          <p:cNvSpPr>
            <a:spLocks noGrp="1"/>
          </p:cNvSpPr>
          <p:nvPr>
            <p:ph type="title"/>
          </p:nvPr>
        </p:nvSpPr>
        <p:spPr>
          <a:xfrm>
            <a:off x="736601" y="1268758"/>
            <a:ext cx="5125719" cy="1478570"/>
          </a:xfrm>
        </p:spPr>
        <p:txBody>
          <a:bodyPr>
            <a:normAutofit/>
          </a:bodyPr>
          <a:lstStyle/>
          <a:p>
            <a:pPr algn="ctr"/>
            <a:r>
              <a:rPr lang="en-US" sz="4400" dirty="0"/>
              <a:t>TYPICAL APPLICATIONS</a:t>
            </a:r>
          </a:p>
        </p:txBody>
      </p:sp>
      <p:sp>
        <p:nvSpPr>
          <p:cNvPr id="9" name="TextBox 8">
            <a:extLst>
              <a:ext uri="{FF2B5EF4-FFF2-40B4-BE49-F238E27FC236}">
                <a16:creationId xmlns:a16="http://schemas.microsoft.com/office/drawing/2014/main" id="{1D981B90-DF59-4C96-A83F-309E94B5BEFA}"/>
              </a:ext>
            </a:extLst>
          </p:cNvPr>
          <p:cNvSpPr txBox="1"/>
          <p:nvPr/>
        </p:nvSpPr>
        <p:spPr>
          <a:xfrm>
            <a:off x="1016000" y="3210560"/>
            <a:ext cx="4490720"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w Cen MT" panose="020B0602020104020603"/>
                <a:ea typeface="+mn-ea"/>
                <a:cs typeface="+mn-cs"/>
              </a:rPr>
              <a:t>TA-27; flagging a two-lane two-way non-signalized intersection</a:t>
            </a:r>
          </a:p>
        </p:txBody>
      </p:sp>
      <p:pic>
        <p:nvPicPr>
          <p:cNvPr id="5" name="Picture 4">
            <a:extLst>
              <a:ext uri="{FF2B5EF4-FFF2-40B4-BE49-F238E27FC236}">
                <a16:creationId xmlns:a16="http://schemas.microsoft.com/office/drawing/2014/main" id="{6F4D6AD5-BA52-47FA-9C73-2984CCE41BA4}"/>
              </a:ext>
            </a:extLst>
          </p:cNvPr>
          <p:cNvPicPr>
            <a:picLocks noChangeAspect="1"/>
          </p:cNvPicPr>
          <p:nvPr/>
        </p:nvPicPr>
        <p:blipFill>
          <a:blip r:embed="rId3"/>
          <a:stretch>
            <a:fillRect/>
          </a:stretch>
        </p:blipFill>
        <p:spPr>
          <a:xfrm>
            <a:off x="5998314" y="325120"/>
            <a:ext cx="4572861" cy="6207760"/>
          </a:xfrm>
          <a:prstGeom prst="rect">
            <a:avLst/>
          </a:prstGeom>
        </p:spPr>
      </p:pic>
    </p:spTree>
    <p:extLst>
      <p:ext uri="{BB962C8B-B14F-4D97-AF65-F5344CB8AC3E}">
        <p14:creationId xmlns:p14="http://schemas.microsoft.com/office/powerpoint/2010/main" val="2233873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262AD-3956-46B5-92E2-0ECA4079268B}"/>
              </a:ext>
            </a:extLst>
          </p:cNvPr>
          <p:cNvSpPr>
            <a:spLocks noGrp="1"/>
          </p:cNvSpPr>
          <p:nvPr>
            <p:ph type="title"/>
          </p:nvPr>
        </p:nvSpPr>
        <p:spPr>
          <a:xfrm>
            <a:off x="736601" y="1268758"/>
            <a:ext cx="5125719" cy="1478570"/>
          </a:xfrm>
        </p:spPr>
        <p:txBody>
          <a:bodyPr>
            <a:normAutofit/>
          </a:bodyPr>
          <a:lstStyle/>
          <a:p>
            <a:pPr algn="ctr"/>
            <a:r>
              <a:rPr lang="en-US" sz="4400" dirty="0"/>
              <a:t>TYPICAL APPLICATIONS</a:t>
            </a:r>
          </a:p>
        </p:txBody>
      </p:sp>
      <p:sp>
        <p:nvSpPr>
          <p:cNvPr id="9" name="TextBox 8">
            <a:extLst>
              <a:ext uri="{FF2B5EF4-FFF2-40B4-BE49-F238E27FC236}">
                <a16:creationId xmlns:a16="http://schemas.microsoft.com/office/drawing/2014/main" id="{1D981B90-DF59-4C96-A83F-309E94B5BEFA}"/>
              </a:ext>
            </a:extLst>
          </p:cNvPr>
          <p:cNvSpPr txBox="1"/>
          <p:nvPr/>
        </p:nvSpPr>
        <p:spPr>
          <a:xfrm>
            <a:off x="1016000" y="3210560"/>
            <a:ext cx="470408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w Cen MT" panose="020B0602020104020603"/>
                <a:ea typeface="+mn-ea"/>
                <a:cs typeface="+mn-cs"/>
              </a:rPr>
              <a:t>TA-28; sidewalk detour or diversion</a:t>
            </a:r>
          </a:p>
        </p:txBody>
      </p:sp>
      <p:pic>
        <p:nvPicPr>
          <p:cNvPr id="4" name="Picture 3">
            <a:extLst>
              <a:ext uri="{FF2B5EF4-FFF2-40B4-BE49-F238E27FC236}">
                <a16:creationId xmlns:a16="http://schemas.microsoft.com/office/drawing/2014/main" id="{0DA88AFC-8996-4B84-8296-80D7FC940C18}"/>
              </a:ext>
            </a:extLst>
          </p:cNvPr>
          <p:cNvPicPr>
            <a:picLocks noChangeAspect="1"/>
          </p:cNvPicPr>
          <p:nvPr/>
        </p:nvPicPr>
        <p:blipFill>
          <a:blip r:embed="rId3"/>
          <a:stretch>
            <a:fillRect/>
          </a:stretch>
        </p:blipFill>
        <p:spPr>
          <a:xfrm>
            <a:off x="6096000" y="335280"/>
            <a:ext cx="4559166" cy="6187440"/>
          </a:xfrm>
          <a:prstGeom prst="rect">
            <a:avLst/>
          </a:prstGeom>
        </p:spPr>
      </p:pic>
    </p:spTree>
    <p:extLst>
      <p:ext uri="{BB962C8B-B14F-4D97-AF65-F5344CB8AC3E}">
        <p14:creationId xmlns:p14="http://schemas.microsoft.com/office/powerpoint/2010/main" val="1457181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262AD-3956-46B5-92E2-0ECA4079268B}"/>
              </a:ext>
            </a:extLst>
          </p:cNvPr>
          <p:cNvSpPr>
            <a:spLocks noGrp="1"/>
          </p:cNvSpPr>
          <p:nvPr>
            <p:ph type="title"/>
          </p:nvPr>
        </p:nvSpPr>
        <p:spPr>
          <a:xfrm>
            <a:off x="736601" y="1268758"/>
            <a:ext cx="5125719" cy="1478570"/>
          </a:xfrm>
        </p:spPr>
        <p:txBody>
          <a:bodyPr>
            <a:normAutofit/>
          </a:bodyPr>
          <a:lstStyle/>
          <a:p>
            <a:pPr algn="ctr"/>
            <a:r>
              <a:rPr lang="en-US" sz="4400" dirty="0"/>
              <a:t>TYPICAL APPLICATIONS</a:t>
            </a:r>
          </a:p>
        </p:txBody>
      </p:sp>
      <p:sp>
        <p:nvSpPr>
          <p:cNvPr id="9" name="TextBox 8">
            <a:extLst>
              <a:ext uri="{FF2B5EF4-FFF2-40B4-BE49-F238E27FC236}">
                <a16:creationId xmlns:a16="http://schemas.microsoft.com/office/drawing/2014/main" id="{1D981B90-DF59-4C96-A83F-309E94B5BEFA}"/>
              </a:ext>
            </a:extLst>
          </p:cNvPr>
          <p:cNvSpPr txBox="1"/>
          <p:nvPr/>
        </p:nvSpPr>
        <p:spPr>
          <a:xfrm>
            <a:off x="1016000" y="3210560"/>
            <a:ext cx="4704080"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w Cen MT" panose="020B0602020104020603"/>
                <a:ea typeface="+mn-ea"/>
                <a:cs typeface="+mn-cs"/>
              </a:rPr>
              <a:t>TA-29; crosswalk closure and pedestrian detours</a:t>
            </a:r>
          </a:p>
        </p:txBody>
      </p:sp>
      <p:pic>
        <p:nvPicPr>
          <p:cNvPr id="5" name="Picture 4">
            <a:extLst>
              <a:ext uri="{FF2B5EF4-FFF2-40B4-BE49-F238E27FC236}">
                <a16:creationId xmlns:a16="http://schemas.microsoft.com/office/drawing/2014/main" id="{59C1679A-2FC7-4FE5-BD91-4B61DBCCAA9D}"/>
              </a:ext>
            </a:extLst>
          </p:cNvPr>
          <p:cNvPicPr>
            <a:picLocks noChangeAspect="1"/>
          </p:cNvPicPr>
          <p:nvPr/>
        </p:nvPicPr>
        <p:blipFill>
          <a:blip r:embed="rId3"/>
          <a:stretch>
            <a:fillRect/>
          </a:stretch>
        </p:blipFill>
        <p:spPr>
          <a:xfrm>
            <a:off x="6199177" y="322580"/>
            <a:ext cx="4600904" cy="6212840"/>
          </a:xfrm>
          <a:prstGeom prst="rect">
            <a:avLst/>
          </a:prstGeom>
        </p:spPr>
      </p:pic>
    </p:spTree>
    <p:extLst>
      <p:ext uri="{BB962C8B-B14F-4D97-AF65-F5344CB8AC3E}">
        <p14:creationId xmlns:p14="http://schemas.microsoft.com/office/powerpoint/2010/main" val="23091884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262AD-3956-46B5-92E2-0ECA4079268B}"/>
              </a:ext>
            </a:extLst>
          </p:cNvPr>
          <p:cNvSpPr>
            <a:spLocks noGrp="1"/>
          </p:cNvSpPr>
          <p:nvPr>
            <p:ph type="title"/>
          </p:nvPr>
        </p:nvSpPr>
        <p:spPr>
          <a:xfrm>
            <a:off x="736601" y="1268758"/>
            <a:ext cx="5125719" cy="1478570"/>
          </a:xfrm>
        </p:spPr>
        <p:txBody>
          <a:bodyPr>
            <a:normAutofit/>
          </a:bodyPr>
          <a:lstStyle/>
          <a:p>
            <a:pPr algn="ctr"/>
            <a:r>
              <a:rPr lang="en-US" sz="4400" dirty="0"/>
              <a:t>TYPICAL APPLICATIONS</a:t>
            </a:r>
          </a:p>
        </p:txBody>
      </p:sp>
      <p:sp>
        <p:nvSpPr>
          <p:cNvPr id="9" name="TextBox 8">
            <a:extLst>
              <a:ext uri="{FF2B5EF4-FFF2-40B4-BE49-F238E27FC236}">
                <a16:creationId xmlns:a16="http://schemas.microsoft.com/office/drawing/2014/main" id="{1D981B90-DF59-4C96-A83F-309E94B5BEFA}"/>
              </a:ext>
            </a:extLst>
          </p:cNvPr>
          <p:cNvSpPr txBox="1"/>
          <p:nvPr/>
        </p:nvSpPr>
        <p:spPr>
          <a:xfrm>
            <a:off x="1016000" y="3210560"/>
            <a:ext cx="4704080"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w Cen MT" panose="020B0602020104020603"/>
                <a:ea typeface="+mn-ea"/>
                <a:cs typeface="+mn-cs"/>
              </a:rPr>
              <a:t>TA-33; lane closure on a multi-lane divided highway</a:t>
            </a:r>
          </a:p>
        </p:txBody>
      </p:sp>
      <p:pic>
        <p:nvPicPr>
          <p:cNvPr id="4" name="Picture 3">
            <a:extLst>
              <a:ext uri="{FF2B5EF4-FFF2-40B4-BE49-F238E27FC236}">
                <a16:creationId xmlns:a16="http://schemas.microsoft.com/office/drawing/2014/main" id="{FA5FEDB8-536A-4E88-BED6-9531BB525C1E}"/>
              </a:ext>
            </a:extLst>
          </p:cNvPr>
          <p:cNvPicPr>
            <a:picLocks noChangeAspect="1"/>
          </p:cNvPicPr>
          <p:nvPr/>
        </p:nvPicPr>
        <p:blipFill>
          <a:blip r:embed="rId3"/>
          <a:stretch>
            <a:fillRect/>
          </a:stretch>
        </p:blipFill>
        <p:spPr>
          <a:xfrm>
            <a:off x="6096000" y="292947"/>
            <a:ext cx="4704080" cy="6272106"/>
          </a:xfrm>
          <a:prstGeom prst="rect">
            <a:avLst/>
          </a:prstGeom>
        </p:spPr>
      </p:pic>
    </p:spTree>
    <p:extLst>
      <p:ext uri="{BB962C8B-B14F-4D97-AF65-F5344CB8AC3E}">
        <p14:creationId xmlns:p14="http://schemas.microsoft.com/office/powerpoint/2010/main" val="3391922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000"/>
                                        <p:tgtEl>
                                          <p:spTgt spid="9"/>
                                        </p:tgtEl>
                                      </p:cBhvr>
                                    </p:animEffect>
                                    <p:anim calcmode="lin" valueType="num">
                                      <p:cBhvr>
                                        <p:cTn id="15" dur="2000" fill="hold"/>
                                        <p:tgtEl>
                                          <p:spTgt spid="9"/>
                                        </p:tgtEl>
                                        <p:attrNameLst>
                                          <p:attrName>ppt_w</p:attrName>
                                        </p:attrNameLst>
                                      </p:cBhvr>
                                      <p:tavLst>
                                        <p:tav tm="0" fmla="#ppt_w*sin(2.5*pi*$)">
                                          <p:val>
                                            <p:fltVal val="0"/>
                                          </p:val>
                                        </p:tav>
                                        <p:tav tm="100000">
                                          <p:val>
                                            <p:fltVal val="1"/>
                                          </p:val>
                                        </p:tav>
                                      </p:tavLst>
                                    </p:anim>
                                    <p:anim calcmode="lin" valueType="num">
                                      <p:cBhvr>
                                        <p:cTn id="16"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262AD-3956-46B5-92E2-0ECA4079268B}"/>
              </a:ext>
            </a:extLst>
          </p:cNvPr>
          <p:cNvSpPr>
            <a:spLocks noGrp="1"/>
          </p:cNvSpPr>
          <p:nvPr>
            <p:ph type="title"/>
          </p:nvPr>
        </p:nvSpPr>
        <p:spPr>
          <a:xfrm>
            <a:off x="736601" y="1268758"/>
            <a:ext cx="5125719" cy="1478570"/>
          </a:xfrm>
        </p:spPr>
        <p:txBody>
          <a:bodyPr>
            <a:normAutofit/>
          </a:bodyPr>
          <a:lstStyle/>
          <a:p>
            <a:pPr algn="ctr"/>
            <a:r>
              <a:rPr lang="en-US" sz="4400" dirty="0"/>
              <a:t>TYPICAL APPLICATIONS</a:t>
            </a:r>
          </a:p>
        </p:txBody>
      </p:sp>
      <p:sp>
        <p:nvSpPr>
          <p:cNvPr id="9" name="TextBox 8">
            <a:extLst>
              <a:ext uri="{FF2B5EF4-FFF2-40B4-BE49-F238E27FC236}">
                <a16:creationId xmlns:a16="http://schemas.microsoft.com/office/drawing/2014/main" id="{1D981B90-DF59-4C96-A83F-309E94B5BEFA}"/>
              </a:ext>
            </a:extLst>
          </p:cNvPr>
          <p:cNvSpPr txBox="1"/>
          <p:nvPr/>
        </p:nvSpPr>
        <p:spPr>
          <a:xfrm>
            <a:off x="1016000" y="3210560"/>
            <a:ext cx="470408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w Cen MT" panose="020B0602020104020603"/>
                <a:ea typeface="+mn-ea"/>
                <a:cs typeface="+mn-cs"/>
              </a:rPr>
              <a:t>TA-35H; rolling roadblocks</a:t>
            </a:r>
          </a:p>
        </p:txBody>
      </p:sp>
      <p:pic>
        <p:nvPicPr>
          <p:cNvPr id="5" name="Picture 4">
            <a:extLst>
              <a:ext uri="{FF2B5EF4-FFF2-40B4-BE49-F238E27FC236}">
                <a16:creationId xmlns:a16="http://schemas.microsoft.com/office/drawing/2014/main" id="{127BAB9C-9AE4-4149-B016-4F2DE20E28CB}"/>
              </a:ext>
            </a:extLst>
          </p:cNvPr>
          <p:cNvPicPr>
            <a:picLocks noChangeAspect="1"/>
          </p:cNvPicPr>
          <p:nvPr/>
        </p:nvPicPr>
        <p:blipFill>
          <a:blip r:embed="rId3"/>
          <a:stretch>
            <a:fillRect/>
          </a:stretch>
        </p:blipFill>
        <p:spPr>
          <a:xfrm>
            <a:off x="6229873" y="370867"/>
            <a:ext cx="4509247" cy="6116266"/>
          </a:xfrm>
          <a:prstGeom prst="rect">
            <a:avLst/>
          </a:prstGeom>
        </p:spPr>
      </p:pic>
    </p:spTree>
    <p:extLst>
      <p:ext uri="{BB962C8B-B14F-4D97-AF65-F5344CB8AC3E}">
        <p14:creationId xmlns:p14="http://schemas.microsoft.com/office/powerpoint/2010/main" val="8670620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EB5C1-6ECF-4600-9327-9424DFDBDA69}"/>
              </a:ext>
            </a:extLst>
          </p:cNvPr>
          <p:cNvSpPr>
            <a:spLocks noGrp="1"/>
          </p:cNvSpPr>
          <p:nvPr>
            <p:ph type="title"/>
          </p:nvPr>
        </p:nvSpPr>
        <p:spPr>
          <a:xfrm>
            <a:off x="4965430" y="629266"/>
            <a:ext cx="6586491" cy="1676603"/>
          </a:xfrm>
        </p:spPr>
        <p:txBody>
          <a:bodyPr>
            <a:normAutofit/>
          </a:bodyPr>
          <a:lstStyle/>
          <a:p>
            <a:r>
              <a:rPr lang="en-US" sz="5400" dirty="0"/>
              <a:t>Emergency Assessment</a:t>
            </a:r>
          </a:p>
        </p:txBody>
      </p:sp>
      <p:sp>
        <p:nvSpPr>
          <p:cNvPr id="8" name="Content Placeholder 7">
            <a:extLst>
              <a:ext uri="{FF2B5EF4-FFF2-40B4-BE49-F238E27FC236}">
                <a16:creationId xmlns:a16="http://schemas.microsoft.com/office/drawing/2014/main" id="{8ED3563C-E165-4B56-AD75-5DF34A7B835E}"/>
              </a:ext>
            </a:extLst>
          </p:cNvPr>
          <p:cNvSpPr>
            <a:spLocks noGrp="1"/>
          </p:cNvSpPr>
          <p:nvPr>
            <p:ph idx="1"/>
          </p:nvPr>
        </p:nvSpPr>
        <p:spPr>
          <a:xfrm>
            <a:off x="4965431" y="2438400"/>
            <a:ext cx="6586489" cy="3785419"/>
          </a:xfrm>
        </p:spPr>
        <p:txBody>
          <a:bodyPr>
            <a:normAutofit fontScale="92500" lnSpcReduction="10000"/>
          </a:bodyPr>
          <a:lstStyle/>
          <a:p>
            <a:r>
              <a:rPr lang="en-US" sz="2400" dirty="0"/>
              <a:t>Secure the site</a:t>
            </a:r>
          </a:p>
          <a:p>
            <a:r>
              <a:rPr lang="en-US" sz="2400" dirty="0"/>
              <a:t>Establish your Maintenance of Traffic as soon as possible</a:t>
            </a:r>
          </a:p>
          <a:p>
            <a:r>
              <a:rPr lang="en-US" sz="2400" dirty="0"/>
              <a:t>If DelDOT is not already present, contact us</a:t>
            </a:r>
          </a:p>
          <a:p>
            <a:pPr lvl="1"/>
            <a:r>
              <a:rPr lang="en-US" sz="2000" dirty="0"/>
              <a:t>Be prepared to tell us the location</a:t>
            </a:r>
          </a:p>
          <a:p>
            <a:pPr lvl="1"/>
            <a:r>
              <a:rPr lang="en-US" sz="2000" dirty="0"/>
              <a:t>Be prepared to tell us the nature of the emergency</a:t>
            </a:r>
          </a:p>
          <a:p>
            <a:pPr lvl="1"/>
            <a:r>
              <a:rPr lang="en-US" sz="2000" dirty="0"/>
              <a:t>Be prepared to tell us the current impact to traffic</a:t>
            </a:r>
          </a:p>
          <a:p>
            <a:r>
              <a:rPr lang="en-US" sz="2400" dirty="0"/>
              <a:t>DelDOT tracks interruptions in traffic via the TMC</a:t>
            </a:r>
          </a:p>
          <a:p>
            <a:r>
              <a:rPr lang="en-US" sz="2400" dirty="0"/>
              <a:t>Always remember that it’s a Right-of-Way, you have the right to be there, but so does everyone else. Expect to deal with the public on all projects.</a:t>
            </a:r>
          </a:p>
        </p:txBody>
      </p:sp>
      <p:pic>
        <p:nvPicPr>
          <p:cNvPr id="4" name="Content Placeholder 3">
            <a:extLst>
              <a:ext uri="{FF2B5EF4-FFF2-40B4-BE49-F238E27FC236}">
                <a16:creationId xmlns:a16="http://schemas.microsoft.com/office/drawing/2014/main" id="{91885DFA-5625-41F7-8A10-5495B895E73D}"/>
              </a:ext>
            </a:extLst>
          </p:cNvPr>
          <p:cNvPicPr>
            <a:picLocks noChangeAspect="1"/>
          </p:cNvPicPr>
          <p:nvPr/>
        </p:nvPicPr>
        <p:blipFill rotWithShape="1">
          <a:blip r:embed="rId2">
            <a:extLst>
              <a:ext uri="{28A0092B-C50C-407E-A947-70E740481C1C}">
                <a14:useLocalDpi xmlns:a14="http://schemas.microsoft.com/office/drawing/2010/main" val="0"/>
              </a:ext>
            </a:extLst>
          </a:blip>
          <a:srcRect t="4937" b="4937"/>
          <a:stretch/>
        </p:blipFill>
        <p:spPr>
          <a:xfrm rot="5400000">
            <a:off x="-1111204" y="1111204"/>
            <a:ext cx="6858000" cy="4635591"/>
          </a:xfrm>
          <a:prstGeom prst="rect">
            <a:avLst/>
          </a:prstGeom>
          <a:effectLst/>
        </p:spPr>
      </p:pic>
    </p:spTree>
    <p:extLst>
      <p:ext uri="{BB962C8B-B14F-4D97-AF65-F5344CB8AC3E}">
        <p14:creationId xmlns:p14="http://schemas.microsoft.com/office/powerpoint/2010/main" val="20189093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38"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B6EB5C1-6ECF-4600-9327-9424DFDBDA69}"/>
              </a:ext>
            </a:extLst>
          </p:cNvPr>
          <p:cNvSpPr>
            <a:spLocks noGrp="1"/>
          </p:cNvSpPr>
          <p:nvPr>
            <p:ph type="title"/>
          </p:nvPr>
        </p:nvSpPr>
        <p:spPr>
          <a:xfrm>
            <a:off x="6421700" y="713232"/>
            <a:ext cx="5154168" cy="1197864"/>
          </a:xfrm>
        </p:spPr>
        <p:txBody>
          <a:bodyPr>
            <a:normAutofit/>
          </a:bodyPr>
          <a:lstStyle/>
          <a:p>
            <a:r>
              <a:rPr lang="en-US"/>
              <a:t>Emergency Permits</a:t>
            </a:r>
          </a:p>
        </p:txBody>
      </p:sp>
      <p:pic>
        <p:nvPicPr>
          <p:cNvPr id="4" name="Content Placeholder 3">
            <a:extLst>
              <a:ext uri="{FF2B5EF4-FFF2-40B4-BE49-F238E27FC236}">
                <a16:creationId xmlns:a16="http://schemas.microsoft.com/office/drawing/2014/main" id="{91885DFA-5625-41F7-8A10-5495B895E73D}"/>
              </a:ext>
            </a:extLst>
          </p:cNvPr>
          <p:cNvPicPr>
            <a:picLocks noChangeAspect="1"/>
          </p:cNvPicPr>
          <p:nvPr/>
        </p:nvPicPr>
        <p:blipFill rotWithShape="1">
          <a:blip r:embed="rId2">
            <a:extLst>
              <a:ext uri="{28A0092B-C50C-407E-A947-70E740481C1C}">
                <a14:useLocalDpi xmlns:a14="http://schemas.microsoft.com/office/drawing/2010/main" val="0"/>
              </a:ext>
            </a:extLst>
          </a:blip>
          <a:srcRect l="3199" r="3199"/>
          <a:stretch/>
        </p:blipFill>
        <p:spPr>
          <a:xfrm rot="5400000">
            <a:off x="-681445" y="681445"/>
            <a:ext cx="6858000" cy="5495109"/>
          </a:xfrm>
          <a:prstGeom prst="rect">
            <a:avLst/>
          </a:prstGeom>
        </p:spPr>
      </p:pic>
      <p:sp>
        <p:nvSpPr>
          <p:cNvPr id="39" name="!!Line">
            <a:extLst>
              <a:ext uri="{FF2B5EF4-FFF2-40B4-BE49-F238E27FC236}">
                <a16:creationId xmlns:a16="http://schemas.microsoft.com/office/drawing/2014/main" id="{29A9EE12-EF77-4DB4-84E4-043DE72352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3328" y="822960"/>
            <a:ext cx="9144"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7">
            <a:extLst>
              <a:ext uri="{FF2B5EF4-FFF2-40B4-BE49-F238E27FC236}">
                <a16:creationId xmlns:a16="http://schemas.microsoft.com/office/drawing/2014/main" id="{8ED3563C-E165-4B56-AD75-5DF34A7B835E}"/>
              </a:ext>
            </a:extLst>
          </p:cNvPr>
          <p:cNvSpPr>
            <a:spLocks noGrp="1"/>
          </p:cNvSpPr>
          <p:nvPr>
            <p:ph idx="1"/>
          </p:nvPr>
        </p:nvSpPr>
        <p:spPr>
          <a:xfrm>
            <a:off x="6421700" y="2048256"/>
            <a:ext cx="5154168" cy="4123944"/>
          </a:xfrm>
        </p:spPr>
        <p:txBody>
          <a:bodyPr anchor="t">
            <a:normAutofit/>
          </a:bodyPr>
          <a:lstStyle/>
          <a:p>
            <a:r>
              <a:rPr lang="en-US" sz="2200" dirty="0"/>
              <a:t>District PW office is to be notified of all emergency utility work</a:t>
            </a:r>
          </a:p>
          <a:p>
            <a:r>
              <a:rPr lang="en-US" sz="2200" dirty="0"/>
              <a:t>Emergency permit shall be submitted ASAP. If work performed after hours, permit should be submitted the following business day to outline everything</a:t>
            </a:r>
          </a:p>
          <a:p>
            <a:r>
              <a:rPr lang="en-US" sz="2200" dirty="0"/>
              <a:t>Permit and associated restoration will be inspected and tracked per the Manual</a:t>
            </a:r>
          </a:p>
          <a:p>
            <a:r>
              <a:rPr lang="en-US" sz="2200" dirty="0"/>
              <a:t>Public Works inspectors will determine the scope of the repair needed to the right-of-way</a:t>
            </a:r>
          </a:p>
        </p:txBody>
      </p:sp>
    </p:spTree>
    <p:extLst>
      <p:ext uri="{BB962C8B-B14F-4D97-AF65-F5344CB8AC3E}">
        <p14:creationId xmlns:p14="http://schemas.microsoft.com/office/powerpoint/2010/main" val="1258273096"/>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B6EB5C1-6ECF-4600-9327-9424DFDBDA69}"/>
              </a:ext>
            </a:extLst>
          </p:cNvPr>
          <p:cNvSpPr>
            <a:spLocks noGrp="1"/>
          </p:cNvSpPr>
          <p:nvPr>
            <p:ph type="title"/>
          </p:nvPr>
        </p:nvSpPr>
        <p:spPr>
          <a:xfrm>
            <a:off x="840353" y="262053"/>
            <a:ext cx="4707671" cy="1225650"/>
          </a:xfrm>
        </p:spPr>
        <p:txBody>
          <a:bodyPr anchor="b">
            <a:normAutofit/>
          </a:bodyPr>
          <a:lstStyle/>
          <a:p>
            <a:r>
              <a:rPr lang="en-US" sz="3800" dirty="0">
                <a:solidFill>
                  <a:schemeClr val="bg1"/>
                </a:solidFill>
              </a:rPr>
              <a:t>Scope of Work</a:t>
            </a:r>
          </a:p>
        </p:txBody>
      </p:sp>
      <p:cxnSp>
        <p:nvCxnSpPr>
          <p:cNvPr id="22" name="Straight Connector 21">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8ED3563C-E165-4B56-AD75-5DF34A7B835E}"/>
              </a:ext>
            </a:extLst>
          </p:cNvPr>
          <p:cNvSpPr>
            <a:spLocks noGrp="1"/>
          </p:cNvSpPr>
          <p:nvPr>
            <p:ph idx="1"/>
          </p:nvPr>
        </p:nvSpPr>
        <p:spPr>
          <a:xfrm>
            <a:off x="897769" y="1909192"/>
            <a:ext cx="4586513" cy="3647710"/>
          </a:xfrm>
        </p:spPr>
        <p:txBody>
          <a:bodyPr>
            <a:noAutofit/>
          </a:bodyPr>
          <a:lstStyle/>
          <a:p>
            <a:r>
              <a:rPr lang="en-US" sz="1800" dirty="0">
                <a:solidFill>
                  <a:schemeClr val="bg1"/>
                </a:solidFill>
              </a:rPr>
              <a:t>Maintenance of Traffic must be maintained until site is restored to a safe condition</a:t>
            </a:r>
          </a:p>
          <a:p>
            <a:r>
              <a:rPr lang="en-US" sz="1800" dirty="0">
                <a:solidFill>
                  <a:schemeClr val="bg1"/>
                </a:solidFill>
              </a:rPr>
              <a:t>Public Works inspector will be on-site to determine the scope of repairs</a:t>
            </a:r>
          </a:p>
          <a:p>
            <a:r>
              <a:rPr lang="en-US" sz="1800" dirty="0">
                <a:solidFill>
                  <a:schemeClr val="bg1"/>
                </a:solidFill>
              </a:rPr>
              <a:t>No steel plates during the winter</a:t>
            </a:r>
          </a:p>
          <a:p>
            <a:r>
              <a:rPr lang="en-US" sz="1800" dirty="0">
                <a:solidFill>
                  <a:schemeClr val="bg1"/>
                </a:solidFill>
              </a:rPr>
              <a:t>When the asphalt plants close, anticipate pouring concrete for underground work</a:t>
            </a:r>
          </a:p>
          <a:p>
            <a:r>
              <a:rPr lang="en-US" sz="1800" dirty="0">
                <a:solidFill>
                  <a:schemeClr val="bg1"/>
                </a:solidFill>
              </a:rPr>
              <a:t>Compaction is critical</a:t>
            </a:r>
          </a:p>
          <a:p>
            <a:r>
              <a:rPr lang="en-US" sz="1800" dirty="0">
                <a:solidFill>
                  <a:schemeClr val="bg1"/>
                </a:solidFill>
              </a:rPr>
              <a:t>All utility work has a three-year warranty per permit</a:t>
            </a:r>
          </a:p>
        </p:txBody>
      </p:sp>
      <p:cxnSp>
        <p:nvCxnSpPr>
          <p:cNvPr id="24" name="Straight Connector 23">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id="{91885DFA-5625-41F7-8A10-5495B895E73D}"/>
              </a:ext>
            </a:extLst>
          </p:cNvPr>
          <p:cNvPicPr>
            <a:picLocks noChangeAspect="1"/>
          </p:cNvPicPr>
          <p:nvPr/>
        </p:nvPicPr>
        <p:blipFill rotWithShape="1">
          <a:blip r:embed="rId2">
            <a:extLst>
              <a:ext uri="{28A0092B-C50C-407E-A947-70E740481C1C}">
                <a14:useLocalDpi xmlns:a14="http://schemas.microsoft.com/office/drawing/2010/main" val="0"/>
              </a:ext>
            </a:extLst>
          </a:blip>
          <a:srcRect r="9228" b="-3"/>
          <a:stretch/>
        </p:blipFill>
        <p:spPr>
          <a:xfrm rot="5400000">
            <a:off x="5929726" y="595726"/>
            <a:ext cx="6858000" cy="5666547"/>
          </a:xfrm>
          <a:prstGeom prst="rect">
            <a:avLst/>
          </a:prstGeom>
        </p:spPr>
      </p:pic>
    </p:spTree>
    <p:extLst>
      <p:ext uri="{BB962C8B-B14F-4D97-AF65-F5344CB8AC3E}">
        <p14:creationId xmlns:p14="http://schemas.microsoft.com/office/powerpoint/2010/main" val="1189682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0FCACC-8EBF-49AA-A71C-F73A0D855551}"/>
              </a:ext>
            </a:extLst>
          </p:cNvPr>
          <p:cNvSpPr>
            <a:spLocks noGrp="1"/>
          </p:cNvSpPr>
          <p:nvPr>
            <p:ph type="title"/>
          </p:nvPr>
        </p:nvSpPr>
        <p:spPr>
          <a:xfrm>
            <a:off x="640080" y="325369"/>
            <a:ext cx="4368602" cy="1956841"/>
          </a:xfrm>
        </p:spPr>
        <p:txBody>
          <a:bodyPr anchor="b">
            <a:normAutofit/>
          </a:bodyPr>
          <a:lstStyle/>
          <a:p>
            <a:r>
              <a:rPr lang="en-US" sz="5400" dirty="0"/>
              <a:t>What is an Emergency??</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AA3EFFB-B647-47D6-B1EC-FFE6EA5B27DA}"/>
              </a:ext>
            </a:extLst>
          </p:cNvPr>
          <p:cNvSpPr>
            <a:spLocks noGrp="1"/>
          </p:cNvSpPr>
          <p:nvPr>
            <p:ph idx="1"/>
          </p:nvPr>
        </p:nvSpPr>
        <p:spPr>
          <a:xfrm>
            <a:off x="640080" y="2872899"/>
            <a:ext cx="4489481" cy="3738212"/>
          </a:xfrm>
        </p:spPr>
        <p:txBody>
          <a:bodyPr>
            <a:normAutofit fontScale="85000" lnSpcReduction="20000"/>
          </a:bodyPr>
          <a:lstStyle/>
          <a:p>
            <a:r>
              <a:rPr lang="en-US" sz="2200" dirty="0"/>
              <a:t>A situation where the safety if the traveling public or general public, or the structural integrity of the highway facility, is placed in immediate danger (as defined in the Delaware Code, Title 26, Chapter 8-the “Miss Utility Law”). (2007 Utilities Manual, Chapter 2)</a:t>
            </a:r>
          </a:p>
          <a:p>
            <a:r>
              <a:rPr lang="en-US" sz="2200" dirty="0"/>
              <a:t>Any condition constituting a clear and present danger to life, health or property by reason of escaping gas or petroleum products, exposed or broken wires, other breaks or defects in an operator’s utility line or by reason of any disaster of artificial or natural causes. (26 DE Code §802a)</a:t>
            </a:r>
          </a:p>
          <a:p>
            <a:r>
              <a:rPr lang="en-US" sz="2200" dirty="0"/>
              <a:t>Immediate action required.</a:t>
            </a:r>
          </a:p>
        </p:txBody>
      </p:sp>
      <p:pic>
        <p:nvPicPr>
          <p:cNvPr id="4" name="Picture 3">
            <a:extLst>
              <a:ext uri="{FF2B5EF4-FFF2-40B4-BE49-F238E27FC236}">
                <a16:creationId xmlns:a16="http://schemas.microsoft.com/office/drawing/2014/main" id="{F0456153-CCF1-4DBD-AB94-07C3200AEE92}"/>
              </a:ext>
            </a:extLst>
          </p:cNvPr>
          <p:cNvPicPr>
            <a:picLocks noChangeAspect="1"/>
          </p:cNvPicPr>
          <p:nvPr/>
        </p:nvPicPr>
        <p:blipFill rotWithShape="1">
          <a:blip r:embed="rId2"/>
          <a:srcRect l="14634" r="29446"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649713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CEBC0B-4112-4259-AC9C-FB0367B68CDC}"/>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898267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298D5D-8CDF-4BD8-B40E-A7B55FB67BA6}"/>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981079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942720-93A1-4F3C-9381-2AF5AB2BFCAD}"/>
              </a:ext>
            </a:extLst>
          </p:cNvPr>
          <p:cNvSpPr>
            <a:spLocks noGrp="1"/>
          </p:cNvSpPr>
          <p:nvPr>
            <p:ph type="title"/>
          </p:nvPr>
        </p:nvSpPr>
        <p:spPr>
          <a:xfrm>
            <a:off x="838200" y="365125"/>
            <a:ext cx="10515600" cy="1325563"/>
          </a:xfrm>
        </p:spPr>
        <p:txBody>
          <a:bodyPr>
            <a:normAutofit/>
          </a:bodyPr>
          <a:lstStyle/>
          <a:p>
            <a:r>
              <a:rPr lang="en-US" sz="5400" dirty="0"/>
              <a:t>Changes Needed</a:t>
            </a:r>
          </a:p>
        </p:txBody>
      </p:sp>
      <p:sp>
        <p:nvSpPr>
          <p:cNvPr id="2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EAB7032-453A-42E8-A51E-2C9E0B7E29E9}"/>
              </a:ext>
            </a:extLst>
          </p:cNvPr>
          <p:cNvSpPr>
            <a:spLocks noGrp="1"/>
          </p:cNvSpPr>
          <p:nvPr>
            <p:ph idx="1"/>
          </p:nvPr>
        </p:nvSpPr>
        <p:spPr>
          <a:xfrm>
            <a:off x="838200" y="1929384"/>
            <a:ext cx="10515600" cy="4251960"/>
          </a:xfrm>
        </p:spPr>
        <p:txBody>
          <a:bodyPr>
            <a:normAutofit/>
          </a:bodyPr>
          <a:lstStyle/>
          <a:p>
            <a:r>
              <a:rPr lang="en-US" dirty="0"/>
              <a:t>Need to improve on emergency responses.</a:t>
            </a:r>
          </a:p>
          <a:p>
            <a:r>
              <a:rPr lang="en-US" dirty="0"/>
              <a:t>Will be working with companies.</a:t>
            </a:r>
          </a:p>
          <a:p>
            <a:r>
              <a:rPr lang="en-US" dirty="0"/>
              <a:t>Verify emergency contact numbers and company no response escalation processes.</a:t>
            </a:r>
          </a:p>
          <a:p>
            <a:r>
              <a:rPr lang="en-US" dirty="0"/>
              <a:t>Everyone needs to work together for the safety and overall good of our constituents.</a:t>
            </a:r>
          </a:p>
        </p:txBody>
      </p:sp>
    </p:spTree>
    <p:extLst>
      <p:ext uri="{BB962C8B-B14F-4D97-AF65-F5344CB8AC3E}">
        <p14:creationId xmlns:p14="http://schemas.microsoft.com/office/powerpoint/2010/main" val="21004328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B5B423A-57CC-4C58-AA26-8E2E862B03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5217023" cy="3994777"/>
          </a:xfrm>
          <a:custGeom>
            <a:avLst/>
            <a:gdLst>
              <a:gd name="connsiteX0" fmla="*/ 1945461 w 5217023"/>
              <a:gd name="connsiteY0" fmla="*/ 3787398 h 3994777"/>
              <a:gd name="connsiteX1" fmla="*/ 1942113 w 5217023"/>
              <a:gd name="connsiteY1" fmla="*/ 3790053 h 3994777"/>
              <a:gd name="connsiteX2" fmla="*/ 1946982 w 5217023"/>
              <a:gd name="connsiteY2" fmla="*/ 3787990 h 3994777"/>
              <a:gd name="connsiteX3" fmla="*/ 1945461 w 5217023"/>
              <a:gd name="connsiteY3" fmla="*/ 3787398 h 3994777"/>
              <a:gd name="connsiteX4" fmla="*/ 0 w 5217023"/>
              <a:gd name="connsiteY4" fmla="*/ 0 h 3994777"/>
              <a:gd name="connsiteX5" fmla="*/ 5030958 w 5217023"/>
              <a:gd name="connsiteY5" fmla="*/ 0 h 3994777"/>
              <a:gd name="connsiteX6" fmla="*/ 5046198 w 5217023"/>
              <a:gd name="connsiteY6" fmla="*/ 153449 h 3994777"/>
              <a:gd name="connsiteX7" fmla="*/ 5055729 w 5217023"/>
              <a:gd name="connsiteY7" fmla="*/ 415828 h 3994777"/>
              <a:gd name="connsiteX8" fmla="*/ 4735242 w 5217023"/>
              <a:gd name="connsiteY8" fmla="*/ 1867130 h 3994777"/>
              <a:gd name="connsiteX9" fmla="*/ 3907395 w 5217023"/>
              <a:gd name="connsiteY9" fmla="*/ 2938441 h 3994777"/>
              <a:gd name="connsiteX10" fmla="*/ 3946497 w 5217023"/>
              <a:gd name="connsiteY10" fmla="*/ 2908567 h 3994777"/>
              <a:gd name="connsiteX11" fmla="*/ 4585421 w 5217023"/>
              <a:gd name="connsiteY11" fmla="*/ 2188401 h 3994777"/>
              <a:gd name="connsiteX12" fmla="*/ 5142585 w 5217023"/>
              <a:gd name="connsiteY12" fmla="*/ 276891 h 3994777"/>
              <a:gd name="connsiteX13" fmla="*/ 5121833 w 5217023"/>
              <a:gd name="connsiteY13" fmla="*/ 30208 h 3994777"/>
              <a:gd name="connsiteX14" fmla="*/ 5116229 w 5217023"/>
              <a:gd name="connsiteY14" fmla="*/ 0 h 3994777"/>
              <a:gd name="connsiteX15" fmla="*/ 5184724 w 5217023"/>
              <a:gd name="connsiteY15" fmla="*/ 0 h 3994777"/>
              <a:gd name="connsiteX16" fmla="*/ 5196265 w 5217023"/>
              <a:gd name="connsiteY16" fmla="*/ 66113 h 3994777"/>
              <a:gd name="connsiteX17" fmla="*/ 5058603 w 5217023"/>
              <a:gd name="connsiteY17" fmla="*/ 1368242 h 3994777"/>
              <a:gd name="connsiteX18" fmla="*/ 4096624 w 5217023"/>
              <a:gd name="connsiteY18" fmla="*/ 2870829 h 3994777"/>
              <a:gd name="connsiteX19" fmla="*/ 3833203 w 5217023"/>
              <a:gd name="connsiteY19" fmla="*/ 3092190 h 3994777"/>
              <a:gd name="connsiteX20" fmla="*/ 3536509 w 5217023"/>
              <a:gd name="connsiteY20" fmla="*/ 3297128 h 3994777"/>
              <a:gd name="connsiteX21" fmla="*/ 3148966 w 5217023"/>
              <a:gd name="connsiteY21" fmla="*/ 3485478 h 3994777"/>
              <a:gd name="connsiteX22" fmla="*/ 1860557 w 5217023"/>
              <a:gd name="connsiteY22" fmla="*/ 3880910 h 3994777"/>
              <a:gd name="connsiteX23" fmla="*/ 573715 w 5217023"/>
              <a:gd name="connsiteY23" fmla="*/ 3983764 h 3994777"/>
              <a:gd name="connsiteX24" fmla="*/ 108410 w 5217023"/>
              <a:gd name="connsiteY24" fmla="*/ 3908816 h 3994777"/>
              <a:gd name="connsiteX25" fmla="*/ 0 w 5217023"/>
              <a:gd name="connsiteY25" fmla="*/ 3876793 h 3994777"/>
              <a:gd name="connsiteX26" fmla="*/ 0 w 5217023"/>
              <a:gd name="connsiteY26" fmla="*/ 3802912 h 3994777"/>
              <a:gd name="connsiteX27" fmla="*/ 36975 w 5217023"/>
              <a:gd name="connsiteY27" fmla="*/ 3815954 h 3994777"/>
              <a:gd name="connsiteX28" fmla="*/ 561628 w 5217023"/>
              <a:gd name="connsiteY28" fmla="*/ 3912655 h 3994777"/>
              <a:gd name="connsiteX29" fmla="*/ 1683086 w 5217023"/>
              <a:gd name="connsiteY29" fmla="*/ 3844334 h 3994777"/>
              <a:gd name="connsiteX30" fmla="*/ 1806023 w 5217023"/>
              <a:gd name="connsiteY30" fmla="*/ 3820992 h 3994777"/>
              <a:gd name="connsiteX31" fmla="*/ 1921817 w 5217023"/>
              <a:gd name="connsiteY31" fmla="*/ 3795747 h 3994777"/>
              <a:gd name="connsiteX32" fmla="*/ 1243689 w 5217023"/>
              <a:gd name="connsiteY32" fmla="*/ 3846539 h 3994777"/>
              <a:gd name="connsiteX33" fmla="*/ 62875 w 5217023"/>
              <a:gd name="connsiteY33" fmla="*/ 3668143 h 3994777"/>
              <a:gd name="connsiteX34" fmla="*/ 0 w 5217023"/>
              <a:gd name="connsiteY34" fmla="*/ 3644185 h 39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17023" h="3994777">
                <a:moveTo>
                  <a:pt x="1945461" y="3787398"/>
                </a:moveTo>
                <a:lnTo>
                  <a:pt x="1942113" y="3790053"/>
                </a:lnTo>
                <a:lnTo>
                  <a:pt x="1946982" y="3787990"/>
                </a:lnTo>
                <a:cubicBezTo>
                  <a:pt x="1946982" y="3787990"/>
                  <a:pt x="1946379" y="3787019"/>
                  <a:pt x="1945461" y="3787398"/>
                </a:cubicBezTo>
                <a:close/>
                <a:moveTo>
                  <a:pt x="0" y="0"/>
                </a:moveTo>
                <a:lnTo>
                  <a:pt x="5030958" y="0"/>
                </a:lnTo>
                <a:lnTo>
                  <a:pt x="5046198" y="153449"/>
                </a:lnTo>
                <a:cubicBezTo>
                  <a:pt x="5052189" y="240558"/>
                  <a:pt x="5055458" y="328007"/>
                  <a:pt x="5055729" y="415828"/>
                </a:cubicBezTo>
                <a:cubicBezTo>
                  <a:pt x="5057604" y="923672"/>
                  <a:pt x="4959210" y="1409054"/>
                  <a:pt x="4735242" y="1867130"/>
                </a:cubicBezTo>
                <a:cubicBezTo>
                  <a:pt x="4533284" y="2280198"/>
                  <a:pt x="4248921" y="2629330"/>
                  <a:pt x="3907395" y="2938441"/>
                </a:cubicBezTo>
                <a:cubicBezTo>
                  <a:pt x="3922498" y="2931535"/>
                  <a:pt x="3935859" y="2921330"/>
                  <a:pt x="3946497" y="2908567"/>
                </a:cubicBezTo>
                <a:cubicBezTo>
                  <a:pt x="4193494" y="2700987"/>
                  <a:pt x="4408756" y="2458364"/>
                  <a:pt x="4585421" y="2188401"/>
                </a:cubicBezTo>
                <a:cubicBezTo>
                  <a:pt x="4967641" y="1608533"/>
                  <a:pt x="5169304" y="975361"/>
                  <a:pt x="5142585" y="276891"/>
                </a:cubicBezTo>
                <a:cubicBezTo>
                  <a:pt x="5139764" y="194215"/>
                  <a:pt x="5132824" y="111888"/>
                  <a:pt x="5121833" y="30208"/>
                </a:cubicBezTo>
                <a:lnTo>
                  <a:pt x="5116229" y="0"/>
                </a:lnTo>
                <a:lnTo>
                  <a:pt x="5184724" y="0"/>
                </a:lnTo>
                <a:lnTo>
                  <a:pt x="5196265" y="66113"/>
                </a:lnTo>
                <a:cubicBezTo>
                  <a:pt x="5249921" y="496647"/>
                  <a:pt x="5197997" y="931171"/>
                  <a:pt x="5058603" y="1368242"/>
                </a:cubicBezTo>
                <a:cubicBezTo>
                  <a:pt x="4872414" y="1953929"/>
                  <a:pt x="4544298" y="2451351"/>
                  <a:pt x="4096624" y="2870829"/>
                </a:cubicBezTo>
                <a:cubicBezTo>
                  <a:pt x="4012832" y="2949426"/>
                  <a:pt x="3924415" y="3022439"/>
                  <a:pt x="3833203" y="3092190"/>
                </a:cubicBezTo>
                <a:cubicBezTo>
                  <a:pt x="3741992" y="3161943"/>
                  <a:pt x="3648667" y="3225510"/>
                  <a:pt x="3536509" y="3297128"/>
                </a:cubicBezTo>
                <a:cubicBezTo>
                  <a:pt x="3427215" y="3372735"/>
                  <a:pt x="3288598" y="3430233"/>
                  <a:pt x="3148966" y="3485478"/>
                </a:cubicBezTo>
                <a:cubicBezTo>
                  <a:pt x="2729930" y="3651299"/>
                  <a:pt x="2302194" y="3788890"/>
                  <a:pt x="1860557" y="3880910"/>
                </a:cubicBezTo>
                <a:cubicBezTo>
                  <a:pt x="1435974" y="3969444"/>
                  <a:pt x="1008052" y="4017957"/>
                  <a:pt x="573715" y="3983764"/>
                </a:cubicBezTo>
                <a:cubicBezTo>
                  <a:pt x="415134" y="3971300"/>
                  <a:pt x="259585" y="3947743"/>
                  <a:pt x="108410" y="3908816"/>
                </a:cubicBezTo>
                <a:lnTo>
                  <a:pt x="0" y="3876793"/>
                </a:lnTo>
                <a:lnTo>
                  <a:pt x="0" y="3802912"/>
                </a:lnTo>
                <a:lnTo>
                  <a:pt x="36975" y="3815954"/>
                </a:lnTo>
                <a:cubicBezTo>
                  <a:pt x="206404" y="3867475"/>
                  <a:pt x="382020" y="3897326"/>
                  <a:pt x="561628" y="3912655"/>
                </a:cubicBezTo>
                <a:cubicBezTo>
                  <a:pt x="938583" y="3944832"/>
                  <a:pt x="1311814" y="3910697"/>
                  <a:pt x="1683086" y="3844334"/>
                </a:cubicBezTo>
                <a:cubicBezTo>
                  <a:pt x="1724123" y="3837151"/>
                  <a:pt x="1765097" y="3829374"/>
                  <a:pt x="1806023" y="3820992"/>
                </a:cubicBezTo>
                <a:cubicBezTo>
                  <a:pt x="1844740" y="3813079"/>
                  <a:pt x="1883218" y="3804161"/>
                  <a:pt x="1921817" y="3795747"/>
                </a:cubicBezTo>
                <a:cubicBezTo>
                  <a:pt x="1697011" y="3826435"/>
                  <a:pt x="1470551" y="3843387"/>
                  <a:pt x="1243689" y="3846539"/>
                </a:cubicBezTo>
                <a:cubicBezTo>
                  <a:pt x="839058" y="3849054"/>
                  <a:pt x="443424" y="3800206"/>
                  <a:pt x="62875" y="3668143"/>
                </a:cubicBezTo>
                <a:lnTo>
                  <a:pt x="0" y="36441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6B43DBA-B183-46BF-8173-69F87FBB4189}"/>
              </a:ext>
            </a:extLst>
          </p:cNvPr>
          <p:cNvSpPr>
            <a:spLocks noGrp="1"/>
          </p:cNvSpPr>
          <p:nvPr>
            <p:ph type="title"/>
          </p:nvPr>
        </p:nvSpPr>
        <p:spPr>
          <a:xfrm>
            <a:off x="549355" y="541606"/>
            <a:ext cx="3220329" cy="2027227"/>
          </a:xfrm>
        </p:spPr>
        <p:txBody>
          <a:bodyPr anchor="t">
            <a:normAutofit/>
          </a:bodyPr>
          <a:lstStyle/>
          <a:p>
            <a:r>
              <a:rPr lang="en-US" sz="6600" dirty="0">
                <a:solidFill>
                  <a:srgbClr val="FFFFFF"/>
                </a:solidFill>
              </a:rPr>
              <a:t>Moving Forward</a:t>
            </a:r>
          </a:p>
        </p:txBody>
      </p:sp>
      <p:graphicFrame>
        <p:nvGraphicFramePr>
          <p:cNvPr id="5" name="Content Placeholder 2">
            <a:extLst>
              <a:ext uri="{FF2B5EF4-FFF2-40B4-BE49-F238E27FC236}">
                <a16:creationId xmlns:a16="http://schemas.microsoft.com/office/drawing/2014/main" id="{3367C8E5-B827-4507-892B-2A69CDA701CF}"/>
              </a:ext>
            </a:extLst>
          </p:cNvPr>
          <p:cNvGraphicFramePr>
            <a:graphicFrameLocks noGrp="1"/>
          </p:cNvGraphicFramePr>
          <p:nvPr>
            <p:ph idx="1"/>
            <p:extLst>
              <p:ext uri="{D42A27DB-BD31-4B8C-83A1-F6EECF244321}">
                <p14:modId xmlns:p14="http://schemas.microsoft.com/office/powerpoint/2010/main" val="839070804"/>
              </p:ext>
            </p:extLst>
          </p:nvPr>
        </p:nvGraphicFramePr>
        <p:xfrm>
          <a:off x="5542672" y="541606"/>
          <a:ext cx="5811128" cy="56782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444945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7C32DF3D-3F59-481D-A237-77C31AD492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1B57F5-BB8B-4F81-8A0D-D277EE1D457B}"/>
              </a:ext>
            </a:extLst>
          </p:cNvPr>
          <p:cNvSpPr>
            <a:spLocks noGrp="1"/>
          </p:cNvSpPr>
          <p:nvPr>
            <p:ph type="title"/>
          </p:nvPr>
        </p:nvSpPr>
        <p:spPr>
          <a:xfrm>
            <a:off x="841248" y="643467"/>
            <a:ext cx="3840480" cy="5571066"/>
          </a:xfrm>
        </p:spPr>
        <p:txBody>
          <a:bodyPr anchor="ctr">
            <a:normAutofit/>
          </a:bodyPr>
          <a:lstStyle/>
          <a:p>
            <a:r>
              <a:rPr lang="en-US" sz="5000" dirty="0"/>
              <a:t>Under Consideration</a:t>
            </a:r>
          </a:p>
        </p:txBody>
      </p:sp>
      <p:sp>
        <p:nvSpPr>
          <p:cNvPr id="34" name="Freeform: Shape 33">
            <a:extLst>
              <a:ext uri="{FF2B5EF4-FFF2-40B4-BE49-F238E27FC236}">
                <a16:creationId xmlns:a16="http://schemas.microsoft.com/office/drawing/2014/main" id="{32F02326-30C4-4095-988F-932A425AE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39686" y="0"/>
            <a:ext cx="7152315" cy="6858000"/>
          </a:xfrm>
          <a:custGeom>
            <a:avLst/>
            <a:gdLst>
              <a:gd name="connsiteX0" fmla="*/ 17101 w 7152315"/>
              <a:gd name="connsiteY0" fmla="*/ 0 h 6858000"/>
              <a:gd name="connsiteX1" fmla="*/ 7152315 w 7152315"/>
              <a:gd name="connsiteY1" fmla="*/ 0 h 6858000"/>
              <a:gd name="connsiteX2" fmla="*/ 7152315 w 7152315"/>
              <a:gd name="connsiteY2" fmla="*/ 6858000 h 6858000"/>
              <a:gd name="connsiteX3" fmla="*/ 15999 w 7152315"/>
              <a:gd name="connsiteY3" fmla="*/ 6858000 h 6858000"/>
              <a:gd name="connsiteX4" fmla="*/ 9729 w 7152315"/>
              <a:gd name="connsiteY4" fmla="*/ 6734157 h 6858000"/>
              <a:gd name="connsiteX5" fmla="*/ 15819 w 7152315"/>
              <a:gd name="connsiteY5" fmla="*/ 6122264 h 6858000"/>
              <a:gd name="connsiteX6" fmla="*/ 11379 w 7152315"/>
              <a:gd name="connsiteY6" fmla="*/ 5614784 h 6858000"/>
              <a:gd name="connsiteX7" fmla="*/ 20006 w 7152315"/>
              <a:gd name="connsiteY7" fmla="*/ 5204359 h 6858000"/>
              <a:gd name="connsiteX8" fmla="*/ 16962 w 7152315"/>
              <a:gd name="connsiteY8" fmla="*/ 4811696 h 6858000"/>
              <a:gd name="connsiteX9" fmla="*/ 13409 w 7152315"/>
              <a:gd name="connsiteY9" fmla="*/ 4358135 h 6858000"/>
              <a:gd name="connsiteX10" fmla="*/ 12774 w 7152315"/>
              <a:gd name="connsiteY10" fmla="*/ 4038423 h 6858000"/>
              <a:gd name="connsiteX11" fmla="*/ 10110 w 7152315"/>
              <a:gd name="connsiteY11" fmla="*/ 3630663 h 6858000"/>
              <a:gd name="connsiteX12" fmla="*/ 16581 w 7152315"/>
              <a:gd name="connsiteY12" fmla="*/ 3275427 h 6858000"/>
              <a:gd name="connsiteX13" fmla="*/ 27872 w 7152315"/>
              <a:gd name="connsiteY13" fmla="*/ 2871219 h 6858000"/>
              <a:gd name="connsiteX14" fmla="*/ 17596 w 7152315"/>
              <a:gd name="connsiteY14" fmla="*/ 2235600 h 6858000"/>
              <a:gd name="connsiteX15" fmla="*/ 14170 w 7152315"/>
              <a:gd name="connsiteY15" fmla="*/ 1894827 h 6858000"/>
              <a:gd name="connsiteX16" fmla="*/ 11632 w 7152315"/>
              <a:gd name="connsiteY16" fmla="*/ 1603026 h 6858000"/>
              <a:gd name="connsiteX17" fmla="*/ 14551 w 7152315"/>
              <a:gd name="connsiteY17" fmla="*/ 1307799 h 6858000"/>
              <a:gd name="connsiteX18" fmla="*/ 14551 w 7152315"/>
              <a:gd name="connsiteY18" fmla="*/ 887733 h 6858000"/>
              <a:gd name="connsiteX19" fmla="*/ 849 w 7152315"/>
              <a:gd name="connsiteY19" fmla="*/ 349169 h 6858000"/>
              <a:gd name="connsiteX20" fmla="*/ 1404 w 7152315"/>
              <a:gd name="connsiteY20" fmla="*/ 160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52315" h="6858000">
                <a:moveTo>
                  <a:pt x="17101" y="0"/>
                </a:moveTo>
                <a:lnTo>
                  <a:pt x="7152315" y="0"/>
                </a:lnTo>
                <a:lnTo>
                  <a:pt x="7152315" y="6858000"/>
                </a:lnTo>
                <a:lnTo>
                  <a:pt x="15999" y="6858000"/>
                </a:lnTo>
                <a:lnTo>
                  <a:pt x="9729" y="6734157"/>
                </a:lnTo>
                <a:cubicBezTo>
                  <a:pt x="5924" y="6530150"/>
                  <a:pt x="12521" y="6326271"/>
                  <a:pt x="15819" y="6122264"/>
                </a:cubicBezTo>
                <a:cubicBezTo>
                  <a:pt x="18484" y="5952766"/>
                  <a:pt x="-1689" y="5783013"/>
                  <a:pt x="11379" y="5614784"/>
                </a:cubicBezTo>
                <a:cubicBezTo>
                  <a:pt x="22112" y="5478259"/>
                  <a:pt x="24992" y="5341214"/>
                  <a:pt x="20006" y="5204359"/>
                </a:cubicBezTo>
                <a:cubicBezTo>
                  <a:pt x="14932" y="5073429"/>
                  <a:pt x="13917" y="4942537"/>
                  <a:pt x="16962" y="4811696"/>
                </a:cubicBezTo>
                <a:cubicBezTo>
                  <a:pt x="20640" y="4660467"/>
                  <a:pt x="16962" y="4509238"/>
                  <a:pt x="13409" y="4358135"/>
                </a:cubicBezTo>
                <a:cubicBezTo>
                  <a:pt x="10872" y="4251565"/>
                  <a:pt x="10998" y="4144994"/>
                  <a:pt x="12774" y="4038423"/>
                </a:cubicBezTo>
                <a:cubicBezTo>
                  <a:pt x="15185" y="3902545"/>
                  <a:pt x="19879" y="3766540"/>
                  <a:pt x="10110" y="3630663"/>
                </a:cubicBezTo>
                <a:cubicBezTo>
                  <a:pt x="1178" y="3512306"/>
                  <a:pt x="3347" y="3393378"/>
                  <a:pt x="16581" y="3275427"/>
                </a:cubicBezTo>
                <a:cubicBezTo>
                  <a:pt x="33403" y="3141377"/>
                  <a:pt x="37183" y="3006006"/>
                  <a:pt x="27872" y="2871219"/>
                </a:cubicBezTo>
                <a:cubicBezTo>
                  <a:pt x="11315" y="2659765"/>
                  <a:pt x="7890" y="2447486"/>
                  <a:pt x="17596" y="2235600"/>
                </a:cubicBezTo>
                <a:cubicBezTo>
                  <a:pt x="22797" y="2122038"/>
                  <a:pt x="21655" y="2008261"/>
                  <a:pt x="14170" y="1894827"/>
                </a:cubicBezTo>
                <a:cubicBezTo>
                  <a:pt x="8144" y="1797670"/>
                  <a:pt x="7294" y="1700272"/>
                  <a:pt x="11632" y="1603026"/>
                </a:cubicBezTo>
                <a:cubicBezTo>
                  <a:pt x="15566" y="1504575"/>
                  <a:pt x="17215" y="1406124"/>
                  <a:pt x="14551" y="1307799"/>
                </a:cubicBezTo>
                <a:cubicBezTo>
                  <a:pt x="10872" y="1168242"/>
                  <a:pt x="10110" y="1027798"/>
                  <a:pt x="14551" y="887733"/>
                </a:cubicBezTo>
                <a:cubicBezTo>
                  <a:pt x="20894" y="708085"/>
                  <a:pt x="3132" y="528817"/>
                  <a:pt x="849" y="349169"/>
                </a:cubicBezTo>
                <a:cubicBezTo>
                  <a:pt x="24" y="286241"/>
                  <a:pt x="-769" y="223346"/>
                  <a:pt x="1404" y="16059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D2FC390D-B8F2-4DA5-AC37-76D177CFCE9C}"/>
              </a:ext>
            </a:extLst>
          </p:cNvPr>
          <p:cNvSpPr>
            <a:spLocks noGrp="1"/>
          </p:cNvSpPr>
          <p:nvPr>
            <p:ph idx="1"/>
          </p:nvPr>
        </p:nvSpPr>
        <p:spPr>
          <a:xfrm>
            <a:off x="5568696" y="643467"/>
            <a:ext cx="5788152" cy="5571066"/>
          </a:xfrm>
        </p:spPr>
        <p:txBody>
          <a:bodyPr anchor="ctr">
            <a:normAutofit/>
          </a:bodyPr>
          <a:lstStyle/>
          <a:p>
            <a:r>
              <a:rPr lang="en-US" dirty="0">
                <a:solidFill>
                  <a:srgbClr val="FFFFFF"/>
                </a:solidFill>
              </a:rPr>
              <a:t>DelDOT Notification to Utility </a:t>
            </a:r>
            <a:r>
              <a:rPr lang="en-US" u="sng" dirty="0">
                <a:solidFill>
                  <a:srgbClr val="FFFFFF"/>
                </a:solidFill>
              </a:rPr>
              <a:t>OR</a:t>
            </a:r>
            <a:r>
              <a:rPr lang="en-US" dirty="0">
                <a:solidFill>
                  <a:srgbClr val="FFFFFF"/>
                </a:solidFill>
              </a:rPr>
              <a:t> Utility Notification to DelDOT</a:t>
            </a:r>
          </a:p>
          <a:p>
            <a:r>
              <a:rPr lang="en-US" dirty="0">
                <a:solidFill>
                  <a:srgbClr val="FFFFFF"/>
                </a:solidFill>
              </a:rPr>
              <a:t>Utility Response Timeframes </a:t>
            </a:r>
          </a:p>
          <a:p>
            <a:pPr lvl="1"/>
            <a:r>
              <a:rPr lang="en-US" sz="2800" dirty="0">
                <a:solidFill>
                  <a:srgbClr val="FFFFFF"/>
                </a:solidFill>
              </a:rPr>
              <a:t>Verbal</a:t>
            </a:r>
          </a:p>
          <a:p>
            <a:pPr lvl="1"/>
            <a:r>
              <a:rPr lang="en-US" sz="2800" dirty="0">
                <a:solidFill>
                  <a:srgbClr val="FFFFFF"/>
                </a:solidFill>
              </a:rPr>
              <a:t>On-site &amp; Performing Work</a:t>
            </a:r>
          </a:p>
          <a:p>
            <a:r>
              <a:rPr lang="en-US" dirty="0">
                <a:solidFill>
                  <a:srgbClr val="FFFFFF"/>
                </a:solidFill>
              </a:rPr>
              <a:t>Utility to Establish MOT &amp; Take Over Scene</a:t>
            </a:r>
          </a:p>
          <a:p>
            <a:r>
              <a:rPr lang="en-US" dirty="0">
                <a:solidFill>
                  <a:srgbClr val="FFFFFF"/>
                </a:solidFill>
              </a:rPr>
              <a:t>Utility to Keep DelDOT and Other Utilities Updated on Status</a:t>
            </a:r>
          </a:p>
          <a:p>
            <a:r>
              <a:rPr lang="en-US" dirty="0">
                <a:solidFill>
                  <a:srgbClr val="FFFFFF"/>
                </a:solidFill>
              </a:rPr>
              <a:t>Accountability for Nonconformance </a:t>
            </a:r>
          </a:p>
        </p:txBody>
      </p:sp>
    </p:spTree>
    <p:extLst>
      <p:ext uri="{BB962C8B-B14F-4D97-AF65-F5344CB8AC3E}">
        <p14:creationId xmlns:p14="http://schemas.microsoft.com/office/powerpoint/2010/main" val="14635788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picture containing outdoor, sky, truck, road&#10;&#10;Description automatically generated">
            <a:extLst>
              <a:ext uri="{FF2B5EF4-FFF2-40B4-BE49-F238E27FC236}">
                <a16:creationId xmlns:a16="http://schemas.microsoft.com/office/drawing/2014/main" id="{D2776FCC-404D-4A51-A887-C19FEDE890E7}"/>
              </a:ext>
            </a:extLst>
          </p:cNvPr>
          <p:cNvPicPr>
            <a:picLocks noChangeAspect="1"/>
          </p:cNvPicPr>
          <p:nvPr/>
        </p:nvPicPr>
        <p:blipFill rotWithShape="1">
          <a:blip r:embed="rId2">
            <a:extLst>
              <a:ext uri="{28A0092B-C50C-407E-A947-70E740481C1C}">
                <a14:useLocalDpi xmlns:a14="http://schemas.microsoft.com/office/drawing/2010/main" val="0"/>
              </a:ext>
            </a:extLst>
          </a:blip>
          <a:srcRect t="12753" r="-2" b="23828"/>
          <a:stretch/>
        </p:blipFill>
        <p:spPr>
          <a:xfrm>
            <a:off x="6015107" y="-1"/>
            <a:ext cx="6176895" cy="2937954"/>
          </a:xfrm>
          <a:prstGeom prst="rect">
            <a:avLst/>
          </a:prstGeom>
        </p:spPr>
      </p:pic>
      <p:pic>
        <p:nvPicPr>
          <p:cNvPr id="4" name="Content Placeholder 3">
            <a:extLst>
              <a:ext uri="{FF2B5EF4-FFF2-40B4-BE49-F238E27FC236}">
                <a16:creationId xmlns:a16="http://schemas.microsoft.com/office/drawing/2014/main" id="{13454BE0-F668-42E9-AE7C-BAAAC523F3A6}"/>
              </a:ext>
            </a:extLst>
          </p:cNvPr>
          <p:cNvPicPr>
            <a:picLocks noChangeAspect="1"/>
          </p:cNvPicPr>
          <p:nvPr/>
        </p:nvPicPr>
        <p:blipFill rotWithShape="1">
          <a:blip r:embed="rId3"/>
          <a:srcRect t="12936" r="1" b="21635"/>
          <a:stretch/>
        </p:blipFill>
        <p:spPr>
          <a:xfrm>
            <a:off x="4203638" y="2937953"/>
            <a:ext cx="7988360" cy="3920047"/>
          </a:xfrm>
          <a:prstGeom prst="rect">
            <a:avLst/>
          </a:prstGeom>
        </p:spPr>
      </p:pic>
      <p:sp>
        <p:nvSpPr>
          <p:cNvPr id="20" name="Freeform: Shape 19">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42C52B5-2528-4320-962D-F00E7B9BC5E6}"/>
              </a:ext>
            </a:extLst>
          </p:cNvPr>
          <p:cNvSpPr>
            <a:spLocks noGrp="1"/>
          </p:cNvSpPr>
          <p:nvPr>
            <p:ph type="title"/>
          </p:nvPr>
        </p:nvSpPr>
        <p:spPr>
          <a:xfrm>
            <a:off x="374476" y="94057"/>
            <a:ext cx="5266155" cy="1325563"/>
          </a:xfrm>
        </p:spPr>
        <p:txBody>
          <a:bodyPr>
            <a:normAutofit/>
          </a:bodyPr>
          <a:lstStyle/>
          <a:p>
            <a:r>
              <a:rPr lang="en-US" dirty="0"/>
              <a:t>Thank You!</a:t>
            </a:r>
          </a:p>
        </p:txBody>
      </p:sp>
      <p:sp>
        <p:nvSpPr>
          <p:cNvPr id="17" name="Content Placeholder 16">
            <a:extLst>
              <a:ext uri="{FF2B5EF4-FFF2-40B4-BE49-F238E27FC236}">
                <a16:creationId xmlns:a16="http://schemas.microsoft.com/office/drawing/2014/main" id="{70A03E20-5B34-4195-9965-6E74FB77FFC3}"/>
              </a:ext>
            </a:extLst>
          </p:cNvPr>
          <p:cNvSpPr>
            <a:spLocks noGrp="1"/>
          </p:cNvSpPr>
          <p:nvPr>
            <p:ph idx="1"/>
          </p:nvPr>
        </p:nvSpPr>
        <p:spPr>
          <a:xfrm>
            <a:off x="374472" y="1419620"/>
            <a:ext cx="4534678" cy="4486274"/>
          </a:xfrm>
        </p:spPr>
        <p:txBody>
          <a:bodyPr>
            <a:normAutofit/>
          </a:bodyPr>
          <a:lstStyle/>
          <a:p>
            <a:pPr marL="0" indent="0">
              <a:lnSpc>
                <a:spcPct val="100000"/>
              </a:lnSpc>
              <a:spcBef>
                <a:spcPts val="0"/>
              </a:spcBef>
              <a:buNone/>
            </a:pPr>
            <a:r>
              <a:rPr lang="en-US" sz="2000" dirty="0"/>
              <a:t>Eric Cimo – Utilities Engineer; 302-760-2642; </a:t>
            </a:r>
            <a:r>
              <a:rPr lang="en-US" sz="2000" dirty="0">
                <a:hlinkClick r:id="rId4"/>
              </a:rPr>
              <a:t>eric.cimo@delaware.gov</a:t>
            </a:r>
            <a:endParaRPr lang="en-US" sz="2000" dirty="0"/>
          </a:p>
          <a:p>
            <a:pPr marL="0" indent="0">
              <a:lnSpc>
                <a:spcPct val="100000"/>
              </a:lnSpc>
              <a:spcBef>
                <a:spcPts val="0"/>
              </a:spcBef>
              <a:buNone/>
            </a:pPr>
            <a:endParaRPr lang="en-US" sz="2000" dirty="0"/>
          </a:p>
          <a:p>
            <a:pPr marL="0" indent="0">
              <a:lnSpc>
                <a:spcPct val="100000"/>
              </a:lnSpc>
              <a:spcBef>
                <a:spcPts val="0"/>
              </a:spcBef>
              <a:buNone/>
            </a:pPr>
            <a:r>
              <a:rPr lang="en-US" sz="2000" dirty="0"/>
              <a:t>Gerald A. Nagyiski – DelDOT Chief Safety Officer; 302-222-5977;</a:t>
            </a:r>
          </a:p>
          <a:p>
            <a:pPr marL="0" indent="0">
              <a:lnSpc>
                <a:spcPct val="100000"/>
              </a:lnSpc>
              <a:spcBef>
                <a:spcPts val="0"/>
              </a:spcBef>
              <a:buNone/>
            </a:pPr>
            <a:r>
              <a:rPr lang="en-US" sz="2000" dirty="0">
                <a:hlinkClick r:id="rId5"/>
              </a:rPr>
              <a:t>gerald.Nagyiski@delaware.gov</a:t>
            </a:r>
            <a:endParaRPr lang="en-US" sz="2000" dirty="0"/>
          </a:p>
          <a:p>
            <a:pPr marL="0" indent="0">
              <a:lnSpc>
                <a:spcPct val="100000"/>
              </a:lnSpc>
              <a:spcBef>
                <a:spcPts val="0"/>
              </a:spcBef>
              <a:buNone/>
            </a:pPr>
            <a:endParaRPr lang="en-US" sz="2000" dirty="0"/>
          </a:p>
          <a:p>
            <a:pPr marL="0" indent="0">
              <a:lnSpc>
                <a:spcPct val="100000"/>
              </a:lnSpc>
              <a:spcBef>
                <a:spcPts val="0"/>
              </a:spcBef>
              <a:buNone/>
            </a:pPr>
            <a:r>
              <a:rPr lang="en-US" sz="2000" dirty="0"/>
              <a:t>Stephen Wright – Canal District Public Works Engineer; 302-326-4679;</a:t>
            </a:r>
          </a:p>
          <a:p>
            <a:pPr marL="0" indent="0">
              <a:lnSpc>
                <a:spcPct val="100000"/>
              </a:lnSpc>
              <a:spcBef>
                <a:spcPts val="0"/>
              </a:spcBef>
              <a:buNone/>
            </a:pPr>
            <a:r>
              <a:rPr lang="en-US" sz="2000" dirty="0">
                <a:hlinkClick r:id="rId6"/>
              </a:rPr>
              <a:t>stephen.wright@delaware.gov</a:t>
            </a:r>
            <a:endParaRPr lang="en-US" sz="2000" dirty="0"/>
          </a:p>
          <a:p>
            <a:pPr marL="0" indent="0">
              <a:lnSpc>
                <a:spcPct val="100000"/>
              </a:lnSpc>
              <a:spcBef>
                <a:spcPts val="0"/>
              </a:spcBef>
              <a:buNone/>
            </a:pPr>
            <a:endParaRPr lang="en-US" sz="2000" dirty="0"/>
          </a:p>
          <a:p>
            <a:pPr marL="0" indent="0">
              <a:lnSpc>
                <a:spcPct val="100000"/>
              </a:lnSpc>
              <a:spcBef>
                <a:spcPts val="0"/>
              </a:spcBef>
              <a:buNone/>
            </a:pPr>
            <a:r>
              <a:rPr lang="en-US" sz="2000" dirty="0"/>
              <a:t>DE MUTCD: </a:t>
            </a:r>
            <a:r>
              <a:rPr lang="en-US" sz="2000" dirty="0">
                <a:hlinkClick r:id="rId7"/>
              </a:rPr>
              <a:t>https://deldot.gov/Publications/manuals/de_mutcd/index.shtml</a:t>
            </a:r>
            <a:r>
              <a:rPr lang="en-US" sz="2000" dirty="0"/>
              <a:t> </a:t>
            </a:r>
          </a:p>
          <a:p>
            <a:pPr marL="0" indent="0">
              <a:lnSpc>
                <a:spcPct val="100000"/>
              </a:lnSpc>
              <a:spcBef>
                <a:spcPts val="0"/>
              </a:spcBef>
              <a:buNone/>
            </a:pPr>
            <a:endParaRPr lang="en-US" sz="2000" dirty="0"/>
          </a:p>
        </p:txBody>
      </p:sp>
    </p:spTree>
    <p:extLst>
      <p:ext uri="{BB962C8B-B14F-4D97-AF65-F5344CB8AC3E}">
        <p14:creationId xmlns:p14="http://schemas.microsoft.com/office/powerpoint/2010/main" val="1008914180"/>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ABA5B4-9B74-49E7-B1FA-EA40C2EE52AE}"/>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43217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A12E6C-F891-4D99-83FC-4D0D49F2D02A}"/>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59309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B6EB5C1-6ECF-4600-9327-9424DFDBDA69}"/>
              </a:ext>
            </a:extLst>
          </p:cNvPr>
          <p:cNvSpPr>
            <a:spLocks noGrp="1"/>
          </p:cNvSpPr>
          <p:nvPr>
            <p:ph type="title"/>
          </p:nvPr>
        </p:nvSpPr>
        <p:spPr>
          <a:xfrm>
            <a:off x="5297762" y="329184"/>
            <a:ext cx="6251110" cy="1783080"/>
          </a:xfrm>
        </p:spPr>
        <p:txBody>
          <a:bodyPr anchor="b">
            <a:normAutofit/>
          </a:bodyPr>
          <a:lstStyle/>
          <a:p>
            <a:r>
              <a:rPr lang="en-US" sz="5400" dirty="0"/>
              <a:t>Safety is Paramount</a:t>
            </a:r>
          </a:p>
        </p:txBody>
      </p:sp>
      <p:pic>
        <p:nvPicPr>
          <p:cNvPr id="4" name="Content Placeholder 3">
            <a:extLst>
              <a:ext uri="{FF2B5EF4-FFF2-40B4-BE49-F238E27FC236}">
                <a16:creationId xmlns:a16="http://schemas.microsoft.com/office/drawing/2014/main" id="{91885DFA-5625-41F7-8A10-5495B895E73D}"/>
              </a:ext>
            </a:extLst>
          </p:cNvPr>
          <p:cNvPicPr>
            <a:picLocks noChangeAspect="1"/>
          </p:cNvPicPr>
          <p:nvPr/>
        </p:nvPicPr>
        <p:blipFill>
          <a:blip r:embed="rId2">
            <a:extLst>
              <a:ext uri="{28A0092B-C50C-407E-A947-70E740481C1C}">
                <a14:useLocalDpi xmlns:a14="http://schemas.microsoft.com/office/drawing/2010/main" val="0"/>
              </a:ext>
            </a:extLst>
          </a:blip>
          <a:srcRect l="24533" r="24533"/>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9"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7">
            <a:extLst>
              <a:ext uri="{FF2B5EF4-FFF2-40B4-BE49-F238E27FC236}">
                <a16:creationId xmlns:a16="http://schemas.microsoft.com/office/drawing/2014/main" id="{8ED3563C-E165-4B56-AD75-5DF34A7B835E}"/>
              </a:ext>
            </a:extLst>
          </p:cNvPr>
          <p:cNvSpPr>
            <a:spLocks noGrp="1"/>
          </p:cNvSpPr>
          <p:nvPr>
            <p:ph idx="1"/>
          </p:nvPr>
        </p:nvSpPr>
        <p:spPr>
          <a:xfrm>
            <a:off x="5297762" y="2706624"/>
            <a:ext cx="6251110" cy="3483864"/>
          </a:xfrm>
        </p:spPr>
        <p:txBody>
          <a:bodyPr>
            <a:normAutofit/>
          </a:bodyPr>
          <a:lstStyle/>
          <a:p>
            <a:r>
              <a:rPr lang="en-US" sz="2200" dirty="0"/>
              <a:t>Safety of workers and traveling public is of the utmost importance.</a:t>
            </a:r>
          </a:p>
          <a:p>
            <a:r>
              <a:rPr lang="en-US" sz="2200" dirty="0"/>
              <a:t>Need to respond immediately to make scene safe as quickly as possible.</a:t>
            </a:r>
          </a:p>
          <a:p>
            <a:r>
              <a:rPr lang="en-US" sz="2200" dirty="0"/>
              <a:t>Requires quick response from all utilities.</a:t>
            </a:r>
          </a:p>
        </p:txBody>
      </p:sp>
    </p:spTree>
    <p:extLst>
      <p:ext uri="{BB962C8B-B14F-4D97-AF65-F5344CB8AC3E}">
        <p14:creationId xmlns:p14="http://schemas.microsoft.com/office/powerpoint/2010/main" val="1134386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B6EB5C1-6ECF-4600-9327-9424DFDBDA69}"/>
              </a:ext>
            </a:extLst>
          </p:cNvPr>
          <p:cNvSpPr>
            <a:spLocks noGrp="1"/>
          </p:cNvSpPr>
          <p:nvPr>
            <p:ph type="title"/>
          </p:nvPr>
        </p:nvSpPr>
        <p:spPr>
          <a:xfrm>
            <a:off x="5297762" y="329184"/>
            <a:ext cx="6251110" cy="1783080"/>
          </a:xfrm>
        </p:spPr>
        <p:txBody>
          <a:bodyPr anchor="b">
            <a:normAutofit/>
          </a:bodyPr>
          <a:lstStyle/>
          <a:p>
            <a:r>
              <a:rPr lang="en-US" sz="5400"/>
              <a:t>Safety is Paramount</a:t>
            </a:r>
          </a:p>
        </p:txBody>
      </p:sp>
      <p:pic>
        <p:nvPicPr>
          <p:cNvPr id="4" name="Content Placeholder 3">
            <a:extLst>
              <a:ext uri="{FF2B5EF4-FFF2-40B4-BE49-F238E27FC236}">
                <a16:creationId xmlns:a16="http://schemas.microsoft.com/office/drawing/2014/main" id="{91885DFA-5625-41F7-8A10-5495B895E73D}"/>
              </a:ext>
            </a:extLst>
          </p:cNvPr>
          <p:cNvPicPr>
            <a:picLocks noChangeAspect="1"/>
          </p:cNvPicPr>
          <p:nvPr/>
        </p:nvPicPr>
        <p:blipFill rotWithShape="1">
          <a:blip r:embed="rId2"/>
          <a:srcRect l="4421" r="503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9"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7">
            <a:extLst>
              <a:ext uri="{FF2B5EF4-FFF2-40B4-BE49-F238E27FC236}">
                <a16:creationId xmlns:a16="http://schemas.microsoft.com/office/drawing/2014/main" id="{8ED3563C-E165-4B56-AD75-5DF34A7B835E}"/>
              </a:ext>
            </a:extLst>
          </p:cNvPr>
          <p:cNvSpPr>
            <a:spLocks noGrp="1"/>
          </p:cNvSpPr>
          <p:nvPr>
            <p:ph idx="1"/>
          </p:nvPr>
        </p:nvSpPr>
        <p:spPr>
          <a:xfrm>
            <a:off x="5297762" y="2706624"/>
            <a:ext cx="6251110" cy="3483864"/>
          </a:xfrm>
        </p:spPr>
        <p:txBody>
          <a:bodyPr>
            <a:normAutofit/>
          </a:bodyPr>
          <a:lstStyle/>
          <a:p>
            <a:r>
              <a:rPr lang="en-US" sz="2200" dirty="0">
                <a:solidFill>
                  <a:schemeClr val="bg1">
                    <a:lumMod val="85000"/>
                  </a:schemeClr>
                </a:solidFill>
              </a:rPr>
              <a:t>Safety of workers and traveling public is of the utmost importance.</a:t>
            </a:r>
          </a:p>
          <a:p>
            <a:r>
              <a:rPr lang="en-US" sz="2200" dirty="0">
                <a:solidFill>
                  <a:schemeClr val="bg1">
                    <a:lumMod val="75000"/>
                  </a:schemeClr>
                </a:solidFill>
              </a:rPr>
              <a:t>Need to respond immediately to make scene safe as quickly as possible.</a:t>
            </a:r>
          </a:p>
          <a:p>
            <a:r>
              <a:rPr lang="en-US" sz="2200" dirty="0">
                <a:solidFill>
                  <a:schemeClr val="bg1">
                    <a:lumMod val="65000"/>
                  </a:schemeClr>
                </a:solidFill>
              </a:rPr>
              <a:t>Requires quick response from all utilities.</a:t>
            </a:r>
          </a:p>
          <a:p>
            <a:r>
              <a:rPr lang="en-US" sz="2200" dirty="0"/>
              <a:t>Utility companies need to respond to incident prepared to take control of scene (MOT) and perform work.</a:t>
            </a:r>
          </a:p>
        </p:txBody>
      </p:sp>
    </p:spTree>
    <p:extLst>
      <p:ext uri="{BB962C8B-B14F-4D97-AF65-F5344CB8AC3E}">
        <p14:creationId xmlns:p14="http://schemas.microsoft.com/office/powerpoint/2010/main" val="2594886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sky, outdoor, grass, day&#10;&#10;Description automatically generated">
            <a:extLst>
              <a:ext uri="{FF2B5EF4-FFF2-40B4-BE49-F238E27FC236}">
                <a16:creationId xmlns:a16="http://schemas.microsoft.com/office/drawing/2014/main" id="{37DE16F3-6640-4E0A-83BD-552B29374A4A}"/>
              </a:ext>
            </a:extLst>
          </p:cNvPr>
          <p:cNvPicPr>
            <a:picLocks noChangeAspect="1"/>
          </p:cNvPicPr>
          <p:nvPr/>
        </p:nvPicPr>
        <p:blipFill rotWithShape="1">
          <a:blip r:embed="rId2">
            <a:extLst>
              <a:ext uri="{28A0092B-C50C-407E-A947-70E740481C1C}">
                <a14:useLocalDpi xmlns:a14="http://schemas.microsoft.com/office/drawing/2010/main" val="0"/>
              </a:ext>
            </a:extLst>
          </a:blip>
          <a:srcRect t="32396" r="2" b="16369"/>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5" name="Picture 4" descr="A picture containing spring, outdoor, fire, nature&#10;&#10;Description automatically generated">
            <a:extLst>
              <a:ext uri="{FF2B5EF4-FFF2-40B4-BE49-F238E27FC236}">
                <a16:creationId xmlns:a16="http://schemas.microsoft.com/office/drawing/2014/main" id="{E60225EA-7A7C-4275-809E-06AA288E83E5}"/>
              </a:ext>
            </a:extLst>
          </p:cNvPr>
          <p:cNvPicPr>
            <a:picLocks noChangeAspect="1"/>
          </p:cNvPicPr>
          <p:nvPr/>
        </p:nvPicPr>
        <p:blipFill rotWithShape="1">
          <a:blip r:embed="rId3">
            <a:extLst>
              <a:ext uri="{28A0092B-C50C-407E-A947-70E740481C1C}">
                <a14:useLocalDpi xmlns:a14="http://schemas.microsoft.com/office/drawing/2010/main" val="0"/>
              </a:ext>
            </a:extLst>
          </a:blip>
          <a:srcRect t="2622" r="2" b="3408"/>
          <a:stretch/>
        </p:blipFill>
        <p:spPr>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11" name="Picture 10" descr="A car that has crashed into a pole&#10;&#10;Description automatically generated with low confidence">
            <a:extLst>
              <a:ext uri="{FF2B5EF4-FFF2-40B4-BE49-F238E27FC236}">
                <a16:creationId xmlns:a16="http://schemas.microsoft.com/office/drawing/2014/main" id="{96F24753-2DC8-4339-A4D5-6543E9E46290}"/>
              </a:ext>
            </a:extLst>
          </p:cNvPr>
          <p:cNvPicPr>
            <a:picLocks noChangeAspect="1"/>
          </p:cNvPicPr>
          <p:nvPr/>
        </p:nvPicPr>
        <p:blipFill rotWithShape="1">
          <a:blip r:embed="rId4">
            <a:extLst>
              <a:ext uri="{28A0092B-C50C-407E-A947-70E740481C1C}">
                <a14:useLocalDpi xmlns:a14="http://schemas.microsoft.com/office/drawing/2010/main" val="0"/>
              </a:ext>
            </a:extLst>
          </a:blip>
          <a:srcRect t="12092" r="1" b="34905"/>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23" name="Freeform: Shape 17">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5" name="Freeform: Shape 19">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E95139B-6A3F-48D3-BF67-E8A3A8200724}"/>
              </a:ext>
            </a:extLst>
          </p:cNvPr>
          <p:cNvSpPr>
            <a:spLocks noGrp="1"/>
          </p:cNvSpPr>
          <p:nvPr>
            <p:ph type="title"/>
          </p:nvPr>
        </p:nvSpPr>
        <p:spPr>
          <a:xfrm>
            <a:off x="448056" y="685800"/>
            <a:ext cx="2807208" cy="1325563"/>
          </a:xfrm>
        </p:spPr>
        <p:txBody>
          <a:bodyPr>
            <a:normAutofit/>
          </a:bodyPr>
          <a:lstStyle/>
          <a:p>
            <a:r>
              <a:rPr lang="en-US" sz="3600" dirty="0"/>
              <a:t>Types of Emergencies</a:t>
            </a:r>
          </a:p>
        </p:txBody>
      </p:sp>
      <p:sp>
        <p:nvSpPr>
          <p:cNvPr id="22" name="Rectangle 21">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439B00F-6AE1-4CDA-89DC-BD1D4869266A}"/>
              </a:ext>
            </a:extLst>
          </p:cNvPr>
          <p:cNvSpPr>
            <a:spLocks noGrp="1"/>
          </p:cNvSpPr>
          <p:nvPr>
            <p:ph idx="1"/>
          </p:nvPr>
        </p:nvSpPr>
        <p:spPr>
          <a:xfrm>
            <a:off x="448056" y="2258568"/>
            <a:ext cx="2807208" cy="3922776"/>
          </a:xfrm>
        </p:spPr>
        <p:txBody>
          <a:bodyPr>
            <a:normAutofit/>
          </a:bodyPr>
          <a:lstStyle/>
          <a:p>
            <a:r>
              <a:rPr lang="en-US" sz="2400" dirty="0"/>
              <a:t>Main Breaks</a:t>
            </a:r>
          </a:p>
          <a:p>
            <a:r>
              <a:rPr lang="en-US" sz="2400" dirty="0"/>
              <a:t>Downed Cables</a:t>
            </a:r>
          </a:p>
          <a:p>
            <a:r>
              <a:rPr lang="en-US" sz="2400" dirty="0"/>
              <a:t>Downed Poles</a:t>
            </a:r>
          </a:p>
          <a:p>
            <a:r>
              <a:rPr lang="en-US" sz="2400" dirty="0"/>
              <a:t>Dig In/Excavator Damage</a:t>
            </a:r>
          </a:p>
        </p:txBody>
      </p:sp>
      <p:pic>
        <p:nvPicPr>
          <p:cNvPr id="9" name="Picture 8" descr="A picture containing tree, outdoor&#10;&#10;Description automatically generated">
            <a:extLst>
              <a:ext uri="{FF2B5EF4-FFF2-40B4-BE49-F238E27FC236}">
                <a16:creationId xmlns:a16="http://schemas.microsoft.com/office/drawing/2014/main" id="{A4161444-19BD-43A0-8591-08A4B38E720C}"/>
              </a:ext>
            </a:extLst>
          </p:cNvPr>
          <p:cNvPicPr>
            <a:picLocks noChangeAspect="1"/>
          </p:cNvPicPr>
          <p:nvPr/>
        </p:nvPicPr>
        <p:blipFill rotWithShape="1">
          <a:blip r:embed="rId5">
            <a:extLst>
              <a:ext uri="{28A0092B-C50C-407E-A947-70E740481C1C}">
                <a14:useLocalDpi xmlns:a14="http://schemas.microsoft.com/office/drawing/2010/main" val="0"/>
              </a:ext>
            </a:extLst>
          </a:blip>
          <a:srcRect t="20185" r="2" b="26529"/>
          <a:stretch/>
        </p:blipFill>
        <p:spPr>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Tree>
    <p:extLst>
      <p:ext uri="{BB962C8B-B14F-4D97-AF65-F5344CB8AC3E}">
        <p14:creationId xmlns:p14="http://schemas.microsoft.com/office/powerpoint/2010/main" val="2796254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descr="A picture containing tree, outdoor, branch, bird&#10;&#10;Description automatically generated">
            <a:extLst>
              <a:ext uri="{FF2B5EF4-FFF2-40B4-BE49-F238E27FC236}">
                <a16:creationId xmlns:a16="http://schemas.microsoft.com/office/drawing/2014/main" id="{A0F6D7A5-3390-4DE0-A91E-DB240E516058}"/>
              </a:ext>
            </a:extLst>
          </p:cNvPr>
          <p:cNvPicPr>
            <a:picLocks noChangeAspect="1"/>
          </p:cNvPicPr>
          <p:nvPr/>
        </p:nvPicPr>
        <p:blipFill rotWithShape="1">
          <a:blip r:embed="rId2">
            <a:extLst>
              <a:ext uri="{28A0092B-C50C-407E-A947-70E740481C1C}">
                <a14:useLocalDpi xmlns:a14="http://schemas.microsoft.com/office/drawing/2010/main" val="0"/>
              </a:ext>
            </a:extLst>
          </a:blip>
          <a:srcRect r="17777"/>
          <a:stretch/>
        </p:blipFill>
        <p:spPr>
          <a:xfrm>
            <a:off x="20" y="10"/>
            <a:ext cx="6095980" cy="3428990"/>
          </a:xfrm>
          <a:prstGeom prst="rect">
            <a:avLst/>
          </a:prstGeom>
        </p:spPr>
      </p:pic>
      <p:pic>
        <p:nvPicPr>
          <p:cNvPr id="11" name="Picture 10" descr="Power lines and trees&#10;&#10;Description automatically generated with low confidence">
            <a:extLst>
              <a:ext uri="{FF2B5EF4-FFF2-40B4-BE49-F238E27FC236}">
                <a16:creationId xmlns:a16="http://schemas.microsoft.com/office/drawing/2014/main" id="{4BE501B1-9C10-4B45-BBB6-0230C3DDD4D6}"/>
              </a:ext>
            </a:extLst>
          </p:cNvPr>
          <p:cNvPicPr>
            <a:picLocks noChangeAspect="1"/>
          </p:cNvPicPr>
          <p:nvPr/>
        </p:nvPicPr>
        <p:blipFill rotWithShape="1">
          <a:blip r:embed="rId3">
            <a:extLst>
              <a:ext uri="{28A0092B-C50C-407E-A947-70E740481C1C}">
                <a14:useLocalDpi xmlns:a14="http://schemas.microsoft.com/office/drawing/2010/main" val="0"/>
              </a:ext>
            </a:extLst>
          </a:blip>
          <a:srcRect t="17155" r="1" b="7749"/>
          <a:stretch/>
        </p:blipFill>
        <p:spPr>
          <a:xfrm>
            <a:off x="6096000" y="10"/>
            <a:ext cx="6096000" cy="3428990"/>
          </a:xfrm>
          <a:prstGeom prst="rect">
            <a:avLst/>
          </a:prstGeom>
        </p:spPr>
      </p:pic>
      <p:pic>
        <p:nvPicPr>
          <p:cNvPr id="7" name="Picture 6" descr="A picture containing tree, outdoor, grass, plant&#10;&#10;Description automatically generated">
            <a:extLst>
              <a:ext uri="{FF2B5EF4-FFF2-40B4-BE49-F238E27FC236}">
                <a16:creationId xmlns:a16="http://schemas.microsoft.com/office/drawing/2014/main" id="{1707A73C-89D7-4712-A0DC-EF03A3B24E96}"/>
              </a:ext>
            </a:extLst>
          </p:cNvPr>
          <p:cNvPicPr>
            <a:picLocks noChangeAspect="1"/>
          </p:cNvPicPr>
          <p:nvPr/>
        </p:nvPicPr>
        <p:blipFill rotWithShape="1">
          <a:blip r:embed="rId4">
            <a:extLst>
              <a:ext uri="{28A0092B-C50C-407E-A947-70E740481C1C}">
                <a14:useLocalDpi xmlns:a14="http://schemas.microsoft.com/office/drawing/2010/main" val="0"/>
              </a:ext>
            </a:extLst>
          </a:blip>
          <a:srcRect l="3453" r="3945" b="2"/>
          <a:stretch/>
        </p:blipFill>
        <p:spPr>
          <a:xfrm>
            <a:off x="20" y="3429000"/>
            <a:ext cx="6095980" cy="3429000"/>
          </a:xfrm>
          <a:prstGeom prst="rect">
            <a:avLst/>
          </a:prstGeom>
        </p:spPr>
      </p:pic>
      <p:pic>
        <p:nvPicPr>
          <p:cNvPr id="5" name="Content Placeholder 4" descr="A picture containing outdoor, sky, tree&#10;&#10;Description automatically generated">
            <a:extLst>
              <a:ext uri="{FF2B5EF4-FFF2-40B4-BE49-F238E27FC236}">
                <a16:creationId xmlns:a16="http://schemas.microsoft.com/office/drawing/2014/main" id="{1905336C-C89F-4EC3-95C4-A2C09ABBA784}"/>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20" name="Rectangle 19">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ame 21">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F178250-EE17-4AEE-A1DE-D84A29F33631}"/>
              </a:ext>
            </a:extLst>
          </p:cNvPr>
          <p:cNvSpPr>
            <a:spLocks noGrp="1"/>
          </p:cNvSpPr>
          <p:nvPr>
            <p:ph type="title"/>
          </p:nvPr>
        </p:nvSpPr>
        <p:spPr>
          <a:xfrm>
            <a:off x="4286858" y="2761554"/>
            <a:ext cx="3618284" cy="1345720"/>
          </a:xfrm>
          <a:noFill/>
        </p:spPr>
        <p:txBody>
          <a:bodyPr vert="horz" lIns="91440" tIns="45720" rIns="91440" bIns="45720" rtlCol="0" anchor="ctr">
            <a:normAutofit/>
          </a:bodyPr>
          <a:lstStyle/>
          <a:p>
            <a:pPr algn="ctr"/>
            <a:r>
              <a:rPr lang="en-US" sz="2800" dirty="0">
                <a:solidFill>
                  <a:srgbClr val="080808"/>
                </a:solidFill>
              </a:rPr>
              <a:t>Downed or Leaning </a:t>
            </a:r>
            <a:r>
              <a:rPr lang="en-US" sz="2800" kern="1200" dirty="0">
                <a:solidFill>
                  <a:srgbClr val="080808"/>
                </a:solidFill>
                <a:latin typeface="+mj-lt"/>
                <a:ea typeface="+mj-ea"/>
                <a:cs typeface="+mj-cs"/>
              </a:rPr>
              <a:t>Vegetation is Included</a:t>
            </a:r>
          </a:p>
        </p:txBody>
      </p:sp>
    </p:spTree>
    <p:extLst>
      <p:ext uri="{BB962C8B-B14F-4D97-AF65-F5344CB8AC3E}">
        <p14:creationId xmlns:p14="http://schemas.microsoft.com/office/powerpoint/2010/main" val="206347020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POLL_EMBED_ID" val="07272ac9-4b78-4e1b-a4eb-962d1e5e45c0"/>
</p:tagLst>
</file>

<file path=ppt/tags/tag2.xml><?xml version="1.0" encoding="utf-8"?>
<p:tagLst xmlns:a="http://schemas.openxmlformats.org/drawingml/2006/main" xmlns:r="http://schemas.openxmlformats.org/officeDocument/2006/relationships" xmlns:p="http://schemas.openxmlformats.org/presentationml/2006/main">
  <p:tag name="__PE_POLL_EMBED_ID" val="449fa372-4aa2-46fb-a991-a9a163256306"/>
</p:tagLst>
</file>

<file path=ppt/tags/tag3.xml><?xml version="1.0" encoding="utf-8"?>
<p:tagLst xmlns:a="http://schemas.openxmlformats.org/drawingml/2006/main" xmlns:r="http://schemas.openxmlformats.org/officeDocument/2006/relationships" xmlns:p="http://schemas.openxmlformats.org/presentationml/2006/main">
  <p:tag name="__PE_POLL_EMBED_ID" val="e76ba177-1bef-4897-a20b-2366c40b8b17"/>
</p:tagLst>
</file>

<file path=ppt/tags/tag4.xml><?xml version="1.0" encoding="utf-8"?>
<p:tagLst xmlns:a="http://schemas.openxmlformats.org/drawingml/2006/main" xmlns:r="http://schemas.openxmlformats.org/officeDocument/2006/relationships" xmlns:p="http://schemas.openxmlformats.org/presentationml/2006/main">
  <p:tag name="__PE_POLL_EMBED_ID" val="8fb0491d-f162-4bd3-8610-9a19ec5d5f59"/>
</p:tagLst>
</file>

<file path=ppt/tags/tag5.xml><?xml version="1.0" encoding="utf-8"?>
<p:tagLst xmlns:a="http://schemas.openxmlformats.org/drawingml/2006/main" xmlns:r="http://schemas.openxmlformats.org/officeDocument/2006/relationships" xmlns:p="http://schemas.openxmlformats.org/presentationml/2006/main">
  <p:tag name="__PE_POLL_EMBED_ID" val="1b022bcf-e725-474b-9804-505d9a0da55f"/>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597</TotalTime>
  <Words>1362</Words>
  <Application>Microsoft Office PowerPoint</Application>
  <PresentationFormat>Widescreen</PresentationFormat>
  <Paragraphs>141</Paragraphs>
  <Slides>35</Slides>
  <Notes>19</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35</vt:i4>
      </vt:variant>
    </vt:vector>
  </HeadingPairs>
  <TitlesOfParts>
    <vt:vector size="41" baseType="lpstr">
      <vt:lpstr>Arial</vt:lpstr>
      <vt:lpstr>Calibri</vt:lpstr>
      <vt:lpstr>Calibri Light</vt:lpstr>
      <vt:lpstr>Tw Cen MT</vt:lpstr>
      <vt:lpstr>Office Theme</vt:lpstr>
      <vt:lpstr>Circuit</vt:lpstr>
      <vt:lpstr>Emergency Responses</vt:lpstr>
      <vt:lpstr>PowerPoint Presentation</vt:lpstr>
      <vt:lpstr>What is an Emergency??</vt:lpstr>
      <vt:lpstr>PowerPoint Presentation</vt:lpstr>
      <vt:lpstr>PowerPoint Presentation</vt:lpstr>
      <vt:lpstr>Safety is Paramount</vt:lpstr>
      <vt:lpstr>Safety is Paramount</vt:lpstr>
      <vt:lpstr>Types of Emergencies</vt:lpstr>
      <vt:lpstr>Downed or Leaning Vegetation is Included</vt:lpstr>
      <vt:lpstr>DEMUTCD Part 6</vt:lpstr>
      <vt:lpstr>Reality… </vt:lpstr>
      <vt:lpstr>THINGS TO NOTE</vt:lpstr>
      <vt:lpstr>Primary Functions of Temporary Traffic Control Devices During an Incident</vt:lpstr>
      <vt:lpstr>TYPICAL APPLICATIONS</vt:lpstr>
      <vt:lpstr>TYPICAL APPLICATIONS</vt:lpstr>
      <vt:lpstr>TYPICAL APPLICATIONS</vt:lpstr>
      <vt:lpstr>TYPICAL APPLICATIONS</vt:lpstr>
      <vt:lpstr>TYPICAL APPLICATIONS</vt:lpstr>
      <vt:lpstr>TYPICAL APPLICATIONS</vt:lpstr>
      <vt:lpstr>TYPICAL APPLICATIONS</vt:lpstr>
      <vt:lpstr>TYPICAL APPLICATIONS</vt:lpstr>
      <vt:lpstr>TYPICAL APPLICATIONS</vt:lpstr>
      <vt:lpstr>TYPICAL APPLICATIONS</vt:lpstr>
      <vt:lpstr>TYPICAL APPLICATIONS</vt:lpstr>
      <vt:lpstr>TYPICAL APPLICATIONS</vt:lpstr>
      <vt:lpstr>TYPICAL APPLICATIONS</vt:lpstr>
      <vt:lpstr>Emergency Assessment</vt:lpstr>
      <vt:lpstr>Emergency Permits</vt:lpstr>
      <vt:lpstr>Scope of Work</vt:lpstr>
      <vt:lpstr>PowerPoint Presentation</vt:lpstr>
      <vt:lpstr>PowerPoint Presentation</vt:lpstr>
      <vt:lpstr>Changes Needed</vt:lpstr>
      <vt:lpstr>Moving Forward</vt:lpstr>
      <vt:lpstr>Under Consideration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Emergency Responses</dc:title>
  <dc:creator>Cimo, Eric (DelDOT)</dc:creator>
  <cp:lastModifiedBy>Cimo, Eric (DelDOT)</cp:lastModifiedBy>
  <cp:revision>32</cp:revision>
  <dcterms:created xsi:type="dcterms:W3CDTF">2022-01-31T13:33:41Z</dcterms:created>
  <dcterms:modified xsi:type="dcterms:W3CDTF">2022-02-19T03:54:39Z</dcterms:modified>
</cp:coreProperties>
</file>